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60" r:id="rId3"/>
    <p:sldId id="257" r:id="rId4"/>
    <p:sldId id="258" r:id="rId5"/>
    <p:sldId id="259" r:id="rId6"/>
    <p:sldId id="261" r:id="rId7"/>
    <p:sldId id="274" r:id="rId8"/>
    <p:sldId id="275" r:id="rId9"/>
    <p:sldId id="271" r:id="rId10"/>
    <p:sldId id="272" r:id="rId11"/>
    <p:sldId id="267" r:id="rId12"/>
    <p:sldId id="265" r:id="rId13"/>
    <p:sldId id="276" r:id="rId14"/>
    <p:sldId id="277" r:id="rId15"/>
    <p:sldId id="270" r:id="rId16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77" autoAdjust="0"/>
    <p:restoredTop sz="94622" autoAdjust="0"/>
  </p:normalViewPr>
  <p:slideViewPr>
    <p:cSldViewPr>
      <p:cViewPr varScale="1">
        <p:scale>
          <a:sx n="69" d="100"/>
          <a:sy n="69" d="100"/>
        </p:scale>
        <p:origin x="-139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"/>
  <c:chart>
    <c:title>
      <c:layout/>
    </c:title>
    <c:plotArea>
      <c:layout>
        <c:manualLayout>
          <c:layoutTarget val="inner"/>
          <c:xMode val="edge"/>
          <c:yMode val="edge"/>
          <c:x val="0.11037286745406823"/>
          <c:y val="0.16239074803149611"/>
          <c:w val="0.54798950131233581"/>
          <c:h val="0.821984251968504"/>
        </c:manualLayout>
      </c:layout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cat>
            <c:strRef>
              <c:f>Foglio1!$A$2:$A$4</c:f>
              <c:strCache>
                <c:ptCount val="3"/>
                <c:pt idx="0">
                  <c:v>settore1°</c:v>
                </c:pt>
                <c:pt idx="1">
                  <c:v>settore 2°</c:v>
                </c:pt>
                <c:pt idx="2">
                  <c:v>settore 3°</c:v>
                </c:pt>
              </c:strCache>
            </c:strRef>
          </c:cat>
          <c:val>
            <c:numRef>
              <c:f>Foglio1!$B$2:$B$4</c:f>
              <c:numCache>
                <c:formatCode>General</c:formatCode>
                <c:ptCount val="3"/>
                <c:pt idx="0">
                  <c:v>4.2</c:v>
                </c:pt>
                <c:pt idx="1">
                  <c:v>22.5</c:v>
                </c:pt>
                <c:pt idx="2">
                  <c:v>73.3</c:v>
                </c:pt>
              </c:numCache>
            </c:numRef>
          </c:val>
        </c:ser>
        <c:dLbls/>
        <c:firstSliceAng val="0"/>
      </c:pieChart>
    </c:plotArea>
    <c:legend>
      <c:legendPos val="r"/>
      <c:layout/>
    </c:legend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1307EB-1C39-4D1A-9F37-119A53C81C59}" type="datetimeFigureOut">
              <a:rPr lang="it-IT" smtClean="0"/>
              <a:pPr/>
              <a:t>15/06/2016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B81EBA-CCB9-4A28-9B87-0B4DA3DDF3CD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7144010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olo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28" name="Segnaposto data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F49D355-16BD-4E45-BD9A-5EA878CF7CBD}" type="datetimeFigureOut">
              <a:rPr lang="it-IT" smtClean="0"/>
              <a:pPr/>
              <a:t>15/06/2016</a:t>
            </a:fld>
            <a:endParaRPr lang="it-IT"/>
          </a:p>
        </p:txBody>
      </p:sp>
      <p:sp>
        <p:nvSpPr>
          <p:cNvPr id="17" name="Segnaposto piè di pagina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it-IT"/>
          </a:p>
        </p:txBody>
      </p:sp>
      <p:sp>
        <p:nvSpPr>
          <p:cNvPr id="10" name="Rettangolo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ttangolo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ttangolo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ttangolo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Connettore 1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Connettore 1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Connettore 1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Connettore 1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Connettore 1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Connettore 1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ttangolo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e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e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e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e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e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egnaposto numero diapositiva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15/06/2016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15/06/2016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8" name="Segnaposto contenuto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F49D355-16BD-4E45-BD9A-5EA878CF7CBD}" type="datetimeFigureOut">
              <a:rPr lang="it-IT" smtClean="0"/>
              <a:pPr/>
              <a:t>15/06/2016</a:t>
            </a:fld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0" name="Segnaposto piè di pagina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F49D355-16BD-4E45-BD9A-5EA878CF7CBD}" type="datetimeFigureOut">
              <a:rPr lang="it-IT" smtClean="0"/>
              <a:pPr/>
              <a:t>15/06/2016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it-IT"/>
          </a:p>
        </p:txBody>
      </p:sp>
      <p:sp>
        <p:nvSpPr>
          <p:cNvPr id="9" name="Rettangolo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ttangolo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ttangolo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ttangolo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Connettore 1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Connettore 1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Connettore 1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Connettore 1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Connettore 1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ttangolo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e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e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e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e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e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Connettore 1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15/06/2016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9" name="Segnaposto contenuto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1" name="Segnaposto contenuto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15/06/2016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1" name="Segnaposto contenuto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3" name="Segnaposto contenuto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2" name="Segnaposto testo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14" name="Segnaposto testo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6" name="Segnaposto data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F49D355-16BD-4E45-BD9A-5EA878CF7CBD}" type="datetimeFigureOut">
              <a:rPr lang="it-IT" smtClean="0"/>
              <a:pPr/>
              <a:t>15/06/2016</a:t>
            </a:fld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15/06/2016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nettore 1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8" name="Connettore 1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Connettore 1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Connettore 1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ttangolo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Connettore 1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e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Segnaposto contenuto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21" name="Segnaposto data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F49D355-16BD-4E45-BD9A-5EA878CF7CBD}" type="datetimeFigureOut">
              <a:rPr lang="it-IT" smtClean="0"/>
              <a:pPr/>
              <a:t>15/06/2016</a:t>
            </a:fld>
            <a:endParaRPr lang="it-IT"/>
          </a:p>
        </p:txBody>
      </p:sp>
      <p:sp>
        <p:nvSpPr>
          <p:cNvPr id="22" name="Segnaposto numero diapositiva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23" name="Segnaposto piè di pagina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it-IT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nettore 1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e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10" name="Connettore 1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ttangolo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nettore 1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Connettore 1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Connettore 1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Segnaposto data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F49D355-16BD-4E45-BD9A-5EA878CF7CBD}" type="datetimeFigureOut">
              <a:rPr lang="it-IT" smtClean="0"/>
              <a:pPr/>
              <a:t>15/06/2016</a:t>
            </a:fld>
            <a:endParaRPr lang="it-IT"/>
          </a:p>
        </p:txBody>
      </p:sp>
      <p:sp>
        <p:nvSpPr>
          <p:cNvPr id="18" name="Segnaposto numero diapositiva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21" name="Segnaposto piè di pagina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nettore 1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Segnaposto titolo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3" name="Segnaposto testo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4" name="Segnaposto data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F49D355-16BD-4E45-BD9A-5EA878CF7CBD}" type="datetimeFigureOut">
              <a:rPr lang="it-IT" smtClean="0"/>
              <a:pPr/>
              <a:t>15/06/2016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it-IT"/>
          </a:p>
        </p:txBody>
      </p:sp>
      <p:sp>
        <p:nvSpPr>
          <p:cNvPr id="7" name="Connettore 1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Connettore 1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ttangolo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Connettore 1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e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egnaposto numero diapositiva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1835696" y="463012"/>
            <a:ext cx="70567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7200" dirty="0" smtClean="0">
                <a:solidFill>
                  <a:srgbClr val="92D050"/>
                </a:solidFill>
              </a:rPr>
              <a:t>LA CAMPANIA</a:t>
            </a:r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15816" y="2348880"/>
            <a:ext cx="5400600" cy="3693252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539552" y="1979548"/>
            <a:ext cx="18722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rgbClr val="92D050"/>
                </a:solidFill>
              </a:rPr>
              <a:t>REGIONE A STATUTO ORDINARIO</a:t>
            </a:r>
            <a:endParaRPr lang="it-IT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7182460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7467600" cy="1143000"/>
          </a:xfrm>
        </p:spPr>
        <p:txBody>
          <a:bodyPr>
            <a:noAutofit/>
          </a:bodyPr>
          <a:lstStyle/>
          <a:p>
            <a:pPr algn="ctr"/>
            <a:r>
              <a:rPr lang="it-IT" sz="7200" dirty="0" smtClean="0">
                <a:solidFill>
                  <a:srgbClr val="92D050"/>
                </a:solidFill>
              </a:rPr>
              <a:t>IL VESUVIO</a:t>
            </a:r>
            <a:endParaRPr lang="it-IT" sz="7200" dirty="0">
              <a:solidFill>
                <a:srgbClr val="92D05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>
          <a:xfrm>
            <a:off x="179512" y="1268760"/>
            <a:ext cx="8579296" cy="15121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dirty="0" smtClean="0">
                <a:solidFill>
                  <a:schemeClr val="accent1">
                    <a:lumMod val="75000"/>
                  </a:schemeClr>
                </a:solidFill>
              </a:rPr>
              <a:t>Il </a:t>
            </a:r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V</a:t>
            </a:r>
            <a:r>
              <a:rPr lang="it-IT" dirty="0" smtClean="0">
                <a:solidFill>
                  <a:schemeClr val="accent1">
                    <a:lumMod val="75000"/>
                  </a:schemeClr>
                </a:solidFill>
              </a:rPr>
              <a:t>esuvio è il secondo vulcano più alto d’Italia che misura 1281 m e il quale ora spento, ma riporta una storia riguardante l’eruzione nella città di Pompei</a:t>
            </a:r>
            <a:r>
              <a:rPr lang="it-IT" dirty="0" smtClean="0"/>
              <a:t>.</a:t>
            </a:r>
          </a:p>
          <a:p>
            <a:pPr marL="0" indent="0">
              <a:buNone/>
            </a:pPr>
            <a:endParaRPr lang="it-IT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163711" y="3200202"/>
            <a:ext cx="86137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5400" dirty="0" smtClean="0">
                <a:solidFill>
                  <a:srgbClr val="92D050"/>
                </a:solidFill>
                <a:latin typeface="Cooper Black" pitchFamily="18" charset="0"/>
              </a:rPr>
              <a:t>L’ERUZIONE A POMPEI </a:t>
            </a:r>
            <a:endParaRPr lang="it-IT" sz="5400" dirty="0">
              <a:solidFill>
                <a:srgbClr val="92D050"/>
              </a:solidFill>
              <a:latin typeface="Cooper Black" pitchFamily="18" charset="0"/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78112" y="4293096"/>
            <a:ext cx="8784976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rgbClr val="92D050"/>
                </a:solidFill>
                <a:latin typeface="Aharoni"/>
                <a:cs typeface="Aharoni"/>
              </a:rPr>
              <a:t>O il Vesuvio nel</a:t>
            </a:r>
            <a:r>
              <a:rPr lang="it-IT" sz="2000" dirty="0" smtClean="0">
                <a:solidFill>
                  <a:srgbClr val="92D050"/>
                </a:solidFill>
                <a:latin typeface="Aharoni"/>
                <a:cs typeface="Aharoni"/>
              </a:rPr>
              <a:t> 79 </a:t>
            </a:r>
            <a:r>
              <a:rPr lang="it-IT" dirty="0" smtClean="0">
                <a:solidFill>
                  <a:srgbClr val="92D050"/>
                </a:solidFill>
                <a:latin typeface="Aharoni"/>
                <a:cs typeface="Aharoni"/>
              </a:rPr>
              <a:t>distrusse la cittadella di Pompei ricoprendo interamente di cenere vulcanica persone</a:t>
            </a:r>
            <a:r>
              <a:rPr lang="it-IT" dirty="0" smtClean="0">
                <a:solidFill>
                  <a:srgbClr val="92D050"/>
                </a:solidFill>
                <a:latin typeface="Aharoni"/>
                <a:cs typeface="Aharoni"/>
              </a:rPr>
              <a:t>, case </a:t>
            </a:r>
            <a:r>
              <a:rPr lang="it-IT" dirty="0" smtClean="0">
                <a:solidFill>
                  <a:srgbClr val="92D050"/>
                </a:solidFill>
                <a:latin typeface="Aharoni"/>
                <a:cs typeface="Aharoni"/>
              </a:rPr>
              <a:t>e addirittura cibi e animali che ancora si trovano adesso nel museo a Napoli.                                                          </a:t>
            </a:r>
          </a:p>
          <a:p>
            <a:r>
              <a:rPr lang="it-IT" dirty="0" smtClean="0">
                <a:solidFill>
                  <a:srgbClr val="92D050"/>
                </a:solidFill>
                <a:latin typeface="Aharoni"/>
                <a:cs typeface="Aharoni"/>
              </a:rPr>
              <a:t>                                                                                     </a:t>
            </a:r>
            <a:r>
              <a:rPr lang="it-IT" sz="3600" dirty="0" smtClean="0">
                <a:solidFill>
                  <a:srgbClr val="92D050"/>
                </a:solidFill>
                <a:latin typeface="Aharoni"/>
                <a:cs typeface="Aharoni"/>
              </a:rPr>
              <a:t> </a:t>
            </a:r>
            <a:endParaRPr lang="it-IT" sz="3600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29169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0"/>
            <a:ext cx="7467600" cy="1143000"/>
          </a:xfrm>
        </p:spPr>
        <p:txBody>
          <a:bodyPr>
            <a:noAutofit/>
          </a:bodyPr>
          <a:lstStyle/>
          <a:p>
            <a:r>
              <a:rPr lang="it-IT" sz="7200" dirty="0" smtClean="0">
                <a:solidFill>
                  <a:srgbClr val="92D050"/>
                </a:solidFill>
              </a:rPr>
              <a:t>MONUMENTI</a:t>
            </a:r>
            <a:endParaRPr lang="it-IT" sz="7200" dirty="0">
              <a:solidFill>
                <a:srgbClr val="92D05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>
          <a:xfrm>
            <a:off x="150912" y="1196752"/>
            <a:ext cx="8964488" cy="5501208"/>
          </a:xfrm>
        </p:spPr>
        <p:txBody>
          <a:bodyPr>
            <a:normAutofit lnSpcReduction="10000"/>
          </a:bodyPr>
          <a:lstStyle/>
          <a:p>
            <a:r>
              <a:rPr lang="it-IT" dirty="0" smtClean="0"/>
              <a:t>I monumenti sono tanti e sono :</a:t>
            </a:r>
          </a:p>
          <a:p>
            <a:pPr marL="0" indent="0">
              <a:buNone/>
            </a:pPr>
            <a:r>
              <a:rPr lang="it-IT" dirty="0" smtClean="0"/>
              <a:t>Arco di Traiano</a:t>
            </a:r>
          </a:p>
          <a:p>
            <a:pPr marL="0" indent="0">
              <a:buNone/>
            </a:pPr>
            <a:r>
              <a:rPr lang="it-IT" dirty="0" smtClean="0"/>
              <a:t>Area archeologica Etrusca</a:t>
            </a:r>
          </a:p>
          <a:p>
            <a:pPr marL="0" indent="0">
              <a:buNone/>
            </a:pPr>
            <a:r>
              <a:rPr lang="it-IT" dirty="0" smtClean="0"/>
              <a:t>Basilica di SS</a:t>
            </a:r>
            <a:r>
              <a:rPr lang="it-IT" dirty="0" smtClean="0"/>
              <a:t>. Annunziata </a:t>
            </a:r>
            <a:r>
              <a:rPr lang="it-IT" dirty="0" smtClean="0"/>
              <a:t>Maggiore</a:t>
            </a:r>
          </a:p>
          <a:p>
            <a:pPr marL="0" indent="0">
              <a:buNone/>
            </a:pPr>
            <a:r>
              <a:rPr lang="it-IT" dirty="0" smtClean="0"/>
              <a:t>Basilica di Sant’Angelo in </a:t>
            </a:r>
            <a:r>
              <a:rPr lang="it-IT" dirty="0" err="1" smtClean="0"/>
              <a:t>Formis</a:t>
            </a:r>
            <a:endParaRPr lang="it-IT" dirty="0" smtClean="0"/>
          </a:p>
          <a:p>
            <a:pPr marL="0" indent="0">
              <a:buNone/>
            </a:pPr>
            <a:r>
              <a:rPr lang="it-IT" dirty="0" smtClean="0"/>
              <a:t>Catacombe </a:t>
            </a:r>
          </a:p>
          <a:p>
            <a:pPr marL="0" indent="0">
              <a:buNone/>
            </a:pPr>
            <a:r>
              <a:rPr lang="it-IT" dirty="0" smtClean="0"/>
              <a:t>Cattedrali </a:t>
            </a:r>
          </a:p>
          <a:p>
            <a:pPr marL="0" indent="0">
              <a:buNone/>
            </a:pPr>
            <a:r>
              <a:rPr lang="it-IT" dirty="0" smtClean="0"/>
              <a:t>Chiese </a:t>
            </a:r>
          </a:p>
          <a:p>
            <a:pPr marL="0" indent="0">
              <a:buNone/>
            </a:pPr>
            <a:r>
              <a:rPr lang="it-IT" dirty="0" smtClean="0"/>
              <a:t>Duomo </a:t>
            </a:r>
          </a:p>
          <a:p>
            <a:pPr marL="0" indent="0">
              <a:buNone/>
            </a:pPr>
            <a:r>
              <a:rPr lang="it-IT" dirty="0" smtClean="0"/>
              <a:t>Fontana dei tre cannoli</a:t>
            </a:r>
          </a:p>
          <a:p>
            <a:pPr marL="0" indent="0">
              <a:buNone/>
            </a:pPr>
            <a:r>
              <a:rPr lang="it-IT" dirty="0" smtClean="0"/>
              <a:t>Scavi archeologici di Pompei</a:t>
            </a:r>
          </a:p>
          <a:p>
            <a:pPr marL="0" indent="0">
              <a:buNone/>
            </a:pPr>
            <a:r>
              <a:rPr lang="it-IT" dirty="0" smtClean="0"/>
              <a:t>Teatro Romano</a:t>
            </a:r>
          </a:p>
          <a:p>
            <a:pPr marL="0" indent="0">
              <a:buNone/>
            </a:pPr>
            <a:r>
              <a:rPr lang="it-IT" dirty="0" smtClean="0"/>
              <a:t>Tombe di Virgilio e Leopardi</a:t>
            </a:r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4888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t-IT" sz="7200" dirty="0" smtClean="0">
                <a:solidFill>
                  <a:srgbClr val="92D050"/>
                </a:solidFill>
              </a:rPr>
              <a:t>PIATTI TIPICI</a:t>
            </a:r>
            <a:endParaRPr lang="it-IT" sz="7200" dirty="0">
              <a:solidFill>
                <a:srgbClr val="92D05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r>
              <a:rPr lang="it-IT" dirty="0" smtClean="0"/>
              <a:t>Pastiera </a:t>
            </a:r>
          </a:p>
          <a:p>
            <a:pPr marL="0" indent="0">
              <a:buNone/>
            </a:pPr>
            <a:r>
              <a:rPr lang="it-IT" dirty="0"/>
              <a:t> </a:t>
            </a:r>
            <a:r>
              <a:rPr lang="it-IT" dirty="0" smtClean="0"/>
              <a:t>    Napoletana </a:t>
            </a: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it-IT" dirty="0" smtClean="0"/>
              <a:t>           </a:t>
            </a:r>
            <a:r>
              <a:rPr lang="it-IT" dirty="0" err="1" smtClean="0"/>
              <a:t>Mustaccioli</a:t>
            </a:r>
            <a:r>
              <a:rPr lang="it-IT"/>
              <a:t> </a:t>
            </a:r>
            <a:r>
              <a:rPr lang="it-IT" smtClean="0"/>
              <a:t>  </a:t>
            </a:r>
          </a:p>
        </p:txBody>
      </p:sp>
      <p:pic>
        <p:nvPicPr>
          <p:cNvPr id="2052" name="Picture 4" descr="Pastiera napoletan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19872" y="1556792"/>
            <a:ext cx="3048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Mustaccioli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952146"/>
            <a:ext cx="3048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98592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>
          <a:xfrm>
            <a:off x="179512" y="116632"/>
            <a:ext cx="8568952" cy="6624736"/>
          </a:xfrm>
        </p:spPr>
        <p:txBody>
          <a:bodyPr/>
          <a:lstStyle/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it-IT" dirty="0" smtClean="0"/>
              <a:t>Penne all’ </a:t>
            </a:r>
            <a:r>
              <a:rPr lang="it-IT" dirty="0" err="1" smtClean="0"/>
              <a:t>arrabiata</a:t>
            </a:r>
            <a:endParaRPr lang="it-IT" dirty="0" smtClean="0"/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it-IT" dirty="0"/>
              <a:t> </a:t>
            </a:r>
            <a:r>
              <a:rPr lang="it-IT" dirty="0" smtClean="0"/>
              <a:t>                    Tarallucci  al</a:t>
            </a:r>
          </a:p>
          <a:p>
            <a:pPr marL="0" indent="0">
              <a:buNone/>
            </a:pPr>
            <a:r>
              <a:rPr lang="it-IT" dirty="0"/>
              <a:t> </a:t>
            </a:r>
            <a:r>
              <a:rPr lang="it-IT" dirty="0" smtClean="0"/>
              <a:t>                        finocchietto</a:t>
            </a: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it-IT" dirty="0" smtClean="0"/>
              <a:t>  Lasagne di </a:t>
            </a:r>
          </a:p>
          <a:p>
            <a:pPr marL="0" indent="0">
              <a:buNone/>
            </a:pPr>
            <a:r>
              <a:rPr lang="it-IT" dirty="0"/>
              <a:t> </a:t>
            </a:r>
            <a:r>
              <a:rPr lang="it-IT" dirty="0" smtClean="0"/>
              <a:t>     carnevale alla </a:t>
            </a:r>
          </a:p>
          <a:p>
            <a:pPr marL="0" indent="0">
              <a:buNone/>
            </a:pPr>
            <a:r>
              <a:rPr lang="it-IT" dirty="0"/>
              <a:t> </a:t>
            </a:r>
            <a:r>
              <a:rPr lang="it-IT" dirty="0" smtClean="0"/>
              <a:t>         Napoletana</a:t>
            </a:r>
          </a:p>
          <a:p>
            <a:pPr marL="0" indent="0">
              <a:buNone/>
            </a:pPr>
            <a:endParaRPr lang="it-IT" dirty="0" smtClean="0"/>
          </a:p>
        </p:txBody>
      </p:sp>
      <p:pic>
        <p:nvPicPr>
          <p:cNvPr id="2050" name="Picture 2" descr="Penne all'arrabbiat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52798" y="404664"/>
            <a:ext cx="3048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Tarallucci al finocchiett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420888"/>
            <a:ext cx="3048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Lasagne di carnevale alla napoletan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59832" y="4581128"/>
            <a:ext cx="3048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87987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250383" y="158674"/>
            <a:ext cx="8352928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sz="3000" dirty="0" smtClean="0"/>
          </a:p>
          <a:p>
            <a:r>
              <a:rPr lang="it-IT" sz="3000" dirty="0" smtClean="0"/>
              <a:t>Baccalà al </a:t>
            </a:r>
          </a:p>
          <a:p>
            <a:r>
              <a:rPr lang="it-IT" sz="3000" dirty="0"/>
              <a:t> </a:t>
            </a:r>
            <a:r>
              <a:rPr lang="it-IT" sz="3000" dirty="0" smtClean="0"/>
              <a:t>  </a:t>
            </a:r>
            <a:r>
              <a:rPr lang="it-IT" sz="3000" dirty="0" err="1" smtClean="0"/>
              <a:t>Perpicaregna</a:t>
            </a:r>
            <a:endParaRPr lang="it-IT" sz="3000" dirty="0" smtClean="0"/>
          </a:p>
          <a:p>
            <a:endParaRPr lang="it-IT" sz="3000" dirty="0"/>
          </a:p>
          <a:p>
            <a:r>
              <a:rPr lang="it-IT" sz="3000" dirty="0" smtClean="0"/>
              <a:t>                                    Calzoni                                                                                                                  </a:t>
            </a:r>
          </a:p>
          <a:p>
            <a:endParaRPr lang="it-IT" sz="3000" dirty="0"/>
          </a:p>
          <a:p>
            <a:r>
              <a:rPr lang="it-IT" sz="3000" dirty="0" smtClean="0"/>
              <a:t>Impepata di </a:t>
            </a:r>
          </a:p>
          <a:p>
            <a:r>
              <a:rPr lang="it-IT" sz="3000" dirty="0"/>
              <a:t> </a:t>
            </a:r>
            <a:r>
              <a:rPr lang="it-IT" sz="3000" dirty="0" smtClean="0"/>
              <a:t>           cozze                                      </a:t>
            </a:r>
          </a:p>
          <a:p>
            <a:r>
              <a:rPr lang="it-IT" sz="3000" dirty="0"/>
              <a:t> </a:t>
            </a:r>
            <a:r>
              <a:rPr lang="it-IT" sz="3000" dirty="0" smtClean="0"/>
              <a:t>                    </a:t>
            </a:r>
          </a:p>
          <a:p>
            <a:r>
              <a:rPr lang="it-IT" sz="3000" dirty="0" smtClean="0"/>
              <a:t> Spaghetti alla</a:t>
            </a:r>
          </a:p>
          <a:p>
            <a:r>
              <a:rPr lang="it-IT" sz="3000" dirty="0" smtClean="0"/>
              <a:t>chitarra con zucca </a:t>
            </a:r>
          </a:p>
          <a:p>
            <a:endParaRPr lang="it-IT" sz="3000" dirty="0"/>
          </a:p>
          <a:p>
            <a:endParaRPr lang="it-IT" sz="3000" dirty="0" smtClean="0"/>
          </a:p>
          <a:p>
            <a:r>
              <a:rPr lang="it-IT" sz="3000" dirty="0" smtClean="0"/>
              <a:t>                         Casatiello Rustico</a:t>
            </a:r>
          </a:p>
          <a:p>
            <a:endParaRPr lang="it-IT" sz="3000" dirty="0"/>
          </a:p>
        </p:txBody>
      </p:sp>
      <p:pic>
        <p:nvPicPr>
          <p:cNvPr id="1026" name="Picture 2" descr="Panzerotti 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82337" y="1412774"/>
            <a:ext cx="2664296" cy="1665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Baccalà alla perpicaregn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03848" y="158674"/>
            <a:ext cx="2678489" cy="1674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Impepata di cozz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60291" y="2640877"/>
            <a:ext cx="2444499" cy="1527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Spaghetti alla chitarra con zucca e...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40575" y="4293096"/>
            <a:ext cx="2467278" cy="1549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Casatiello rustico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71411" y="5260375"/>
            <a:ext cx="2549062" cy="1593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48370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251520" y="836712"/>
            <a:ext cx="828092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6000" dirty="0" smtClean="0">
                <a:solidFill>
                  <a:srgbClr val="92D050"/>
                </a:solidFill>
              </a:rPr>
              <a:t>GIORGIA</a:t>
            </a:r>
          </a:p>
          <a:p>
            <a:r>
              <a:rPr lang="it-IT" sz="6000" dirty="0">
                <a:solidFill>
                  <a:srgbClr val="92D050"/>
                </a:solidFill>
              </a:rPr>
              <a:t> </a:t>
            </a:r>
            <a:r>
              <a:rPr lang="it-IT" sz="6000" dirty="0" smtClean="0">
                <a:solidFill>
                  <a:srgbClr val="92D050"/>
                </a:solidFill>
              </a:rPr>
              <a:t>           CARPINATO</a:t>
            </a:r>
          </a:p>
          <a:p>
            <a:endParaRPr lang="it-IT" sz="6000" dirty="0">
              <a:solidFill>
                <a:srgbClr val="92D050"/>
              </a:solidFill>
            </a:endParaRPr>
          </a:p>
          <a:p>
            <a:r>
              <a:rPr lang="it-IT" sz="6000" dirty="0" smtClean="0">
                <a:solidFill>
                  <a:srgbClr val="92D050"/>
                </a:solidFill>
              </a:rPr>
              <a:t>1</a:t>
            </a:r>
            <a:r>
              <a:rPr lang="it-IT" sz="6000" dirty="0" smtClean="0">
                <a:solidFill>
                  <a:srgbClr val="92D050"/>
                </a:solidFill>
                <a:latin typeface="Aharoni"/>
                <a:cs typeface="Aharoni"/>
              </a:rPr>
              <a:t>ª </a:t>
            </a:r>
            <a:r>
              <a:rPr lang="it-IT" sz="6000" dirty="0" smtClean="0">
                <a:solidFill>
                  <a:srgbClr val="92D050"/>
                </a:solidFill>
                <a:latin typeface="+mj-lt"/>
                <a:cs typeface="Aharoni"/>
              </a:rPr>
              <a:t>A </a:t>
            </a:r>
          </a:p>
          <a:p>
            <a:r>
              <a:rPr lang="it-IT" sz="6000" dirty="0">
                <a:solidFill>
                  <a:srgbClr val="92D050"/>
                </a:solidFill>
                <a:latin typeface="+mj-lt"/>
                <a:cs typeface="Aharoni"/>
              </a:rPr>
              <a:t> </a:t>
            </a:r>
            <a:r>
              <a:rPr lang="it-IT" sz="6000" dirty="0" smtClean="0">
                <a:solidFill>
                  <a:srgbClr val="92D050"/>
                </a:solidFill>
                <a:latin typeface="+mj-lt"/>
                <a:cs typeface="Aharoni"/>
              </a:rPr>
              <a:t>          A.S. 2015/2016</a:t>
            </a:r>
          </a:p>
        </p:txBody>
      </p:sp>
    </p:spTree>
    <p:extLst>
      <p:ext uri="{BB962C8B-B14F-4D97-AF65-F5344CB8AC3E}">
        <p14:creationId xmlns:p14="http://schemas.microsoft.com/office/powerpoint/2010/main" xmlns="" val="405160197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683568" y="476671"/>
            <a:ext cx="763284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7200" dirty="0" smtClean="0">
                <a:solidFill>
                  <a:srgbClr val="92D050"/>
                </a:solidFill>
              </a:rPr>
              <a:t>PRIMA PARTE:</a:t>
            </a:r>
          </a:p>
          <a:p>
            <a:pPr algn="ctr"/>
            <a:r>
              <a:rPr lang="it-IT" sz="7200" dirty="0" smtClean="0">
                <a:solidFill>
                  <a:srgbClr val="92D050"/>
                </a:solidFill>
              </a:rPr>
              <a:t>POLITICA</a:t>
            </a:r>
          </a:p>
          <a:p>
            <a:pPr algn="ctr"/>
            <a:r>
              <a:rPr lang="it-IT" sz="7200" dirty="0" smtClean="0">
                <a:solidFill>
                  <a:srgbClr val="92D050"/>
                </a:solidFill>
              </a:rPr>
              <a:t>E </a:t>
            </a:r>
          </a:p>
          <a:p>
            <a:pPr algn="ctr"/>
            <a:r>
              <a:rPr lang="it-IT" sz="7200" dirty="0" smtClean="0">
                <a:solidFill>
                  <a:srgbClr val="92D050"/>
                </a:solidFill>
              </a:rPr>
              <a:t>FISICA</a:t>
            </a:r>
            <a:endParaRPr lang="it-IT" sz="7200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20944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2.5E-6 -1.08233E-6 L 2.5E-6 -0.07215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8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it-IT" sz="7200" dirty="0" smtClean="0">
                <a:solidFill>
                  <a:srgbClr val="92D050"/>
                </a:solidFill>
              </a:rPr>
              <a:t>I CONFINI:</a:t>
            </a:r>
            <a:endParaRPr lang="it-IT" sz="7200" dirty="0">
              <a:solidFill>
                <a:srgbClr val="92D050"/>
              </a:solidFill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539552" y="1844824"/>
            <a:ext cx="288032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N:Lazio</a:t>
            </a:r>
          </a:p>
          <a:p>
            <a:r>
              <a:rPr lang="it-IT" dirty="0" smtClean="0"/>
              <a:t>NO: è bagnata dal </a:t>
            </a:r>
            <a:r>
              <a:rPr lang="it-IT" dirty="0" smtClean="0"/>
              <a:t>Mar </a:t>
            </a:r>
            <a:r>
              <a:rPr lang="it-IT" dirty="0" smtClean="0"/>
              <a:t>T</a:t>
            </a:r>
            <a:r>
              <a:rPr lang="it-IT" dirty="0" smtClean="0"/>
              <a:t>irreno </a:t>
            </a:r>
            <a:endParaRPr lang="it-IT" dirty="0" smtClean="0"/>
          </a:p>
          <a:p>
            <a:r>
              <a:rPr lang="it-IT" dirty="0" smtClean="0"/>
              <a:t>NE: Molise</a:t>
            </a:r>
          </a:p>
          <a:p>
            <a:r>
              <a:rPr lang="it-IT" dirty="0" smtClean="0"/>
              <a:t>S e SE: Basilicata</a:t>
            </a:r>
          </a:p>
          <a:p>
            <a:r>
              <a:rPr lang="it-IT" dirty="0" smtClean="0"/>
              <a:t>SO: è bagnata dal </a:t>
            </a:r>
            <a:r>
              <a:rPr lang="it-IT" dirty="0" smtClean="0"/>
              <a:t>Mar </a:t>
            </a:r>
            <a:r>
              <a:rPr lang="it-IT" dirty="0" smtClean="0"/>
              <a:t>T</a:t>
            </a:r>
            <a:r>
              <a:rPr lang="it-IT" dirty="0" smtClean="0"/>
              <a:t>irreno</a:t>
            </a:r>
            <a:endParaRPr lang="it-IT" dirty="0" smtClean="0"/>
          </a:p>
          <a:p>
            <a:r>
              <a:rPr lang="it-IT" dirty="0" smtClean="0"/>
              <a:t>O: è bagnata dal </a:t>
            </a:r>
            <a:r>
              <a:rPr lang="it-IT" dirty="0" smtClean="0"/>
              <a:t>Mar </a:t>
            </a:r>
            <a:r>
              <a:rPr lang="it-IT" dirty="0" smtClean="0"/>
              <a:t>T</a:t>
            </a:r>
            <a:r>
              <a:rPr lang="it-IT" dirty="0" smtClean="0"/>
              <a:t>irreno </a:t>
            </a:r>
            <a:endParaRPr lang="it-IT" dirty="0" smtClean="0"/>
          </a:p>
          <a:p>
            <a:r>
              <a:rPr lang="it-IT" dirty="0" smtClean="0"/>
              <a:t>E: Puglia </a:t>
            </a:r>
            <a:r>
              <a:rPr lang="it-IT" dirty="0" smtClean="0"/>
              <a:t>e Basilicata</a:t>
            </a:r>
            <a:endParaRPr lang="it-IT" dirty="0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81045" y="1484784"/>
            <a:ext cx="4735371" cy="424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53886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it-IT" sz="7200" dirty="0" smtClean="0">
                <a:solidFill>
                  <a:srgbClr val="92D050"/>
                </a:solidFill>
              </a:rPr>
              <a:t>Le province:</a:t>
            </a:r>
            <a:endParaRPr lang="it-IT" sz="7200" dirty="0">
              <a:solidFill>
                <a:srgbClr val="92D050"/>
              </a:solidFill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899592" y="2444499"/>
            <a:ext cx="28083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Il capoluogo di questa regione è NAPOLI.</a:t>
            </a:r>
          </a:p>
          <a:p>
            <a:r>
              <a:rPr lang="it-IT" dirty="0" smtClean="0"/>
              <a:t>Le province sono : </a:t>
            </a:r>
            <a:r>
              <a:rPr lang="it-IT" dirty="0" smtClean="0"/>
              <a:t>Benevento,Caserta,Salerno </a:t>
            </a:r>
            <a:r>
              <a:rPr lang="it-IT" dirty="0" smtClean="0"/>
              <a:t>e Avellino</a:t>
            </a:r>
            <a:endParaRPr lang="it-IT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19872" y="1628800"/>
            <a:ext cx="4776143" cy="4346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59224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55576" y="260648"/>
            <a:ext cx="7467600" cy="1143000"/>
          </a:xfrm>
        </p:spPr>
        <p:txBody>
          <a:bodyPr>
            <a:noAutofit/>
          </a:bodyPr>
          <a:lstStyle/>
          <a:p>
            <a:pPr algn="ctr"/>
            <a:r>
              <a:rPr lang="it-IT" sz="7200" dirty="0" smtClean="0">
                <a:solidFill>
                  <a:srgbClr val="92D050"/>
                </a:solidFill>
              </a:rPr>
              <a:t>I SETTORI</a:t>
            </a:r>
            <a:endParaRPr lang="it-IT" sz="7200" dirty="0">
              <a:solidFill>
                <a:srgbClr val="92D050"/>
              </a:solidFill>
            </a:endParaRPr>
          </a:p>
        </p:txBody>
      </p:sp>
      <p:graphicFrame>
        <p:nvGraphicFramePr>
          <p:cNvPr id="4" name="Grafico 3"/>
          <p:cNvGraphicFramePr/>
          <p:nvPr>
            <p:extLst>
              <p:ext uri="{D42A27DB-BD31-4B8C-83A1-F6EECF244321}">
                <p14:modId xmlns:p14="http://schemas.microsoft.com/office/powerpoint/2010/main" xmlns="" val="456246300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29793667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it-IT" sz="7200" dirty="0" smtClean="0">
                <a:solidFill>
                  <a:srgbClr val="92D050"/>
                </a:solidFill>
              </a:rPr>
              <a:t>MORFOLOGIA</a:t>
            </a:r>
            <a:endParaRPr lang="it-IT" sz="7200" dirty="0">
              <a:solidFill>
                <a:srgbClr val="92D050"/>
              </a:solidFill>
            </a:endParaRPr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87624" y="1628800"/>
            <a:ext cx="6288699" cy="4716524"/>
          </a:xfrm>
        </p:spPr>
      </p:pic>
    </p:spTree>
    <p:extLst>
      <p:ext uri="{BB962C8B-B14F-4D97-AF65-F5344CB8AC3E}">
        <p14:creationId xmlns:p14="http://schemas.microsoft.com/office/powerpoint/2010/main" xmlns="" val="2774885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3071"/>
            <a:ext cx="7467600" cy="1143000"/>
          </a:xfrm>
        </p:spPr>
        <p:txBody>
          <a:bodyPr>
            <a:noAutofit/>
          </a:bodyPr>
          <a:lstStyle/>
          <a:p>
            <a:r>
              <a:rPr lang="it-IT" sz="7200" dirty="0" smtClean="0">
                <a:solidFill>
                  <a:srgbClr val="92D050"/>
                </a:solidFill>
              </a:rPr>
              <a:t>CLIMA</a:t>
            </a:r>
            <a:endParaRPr lang="it-IT" sz="7200" dirty="0">
              <a:solidFill>
                <a:srgbClr val="92D050"/>
              </a:solidFill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2991" y="1268760"/>
            <a:ext cx="914400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/>
              <a:t>La Campania se suddivisa in due parti possiamo notare che nella parte dove si trova il mare e la costa casertana il tempo è più mite. In inverno nelle zone montuose il clima è molto rigido e nelle valli non mancano vaste colline bianche e cieli coperti di nebbia e più si sale in alto più il tempo diventa gelido.</a:t>
            </a:r>
          </a:p>
          <a:p>
            <a:r>
              <a:rPr lang="it-IT" sz="2400" dirty="0" smtClean="0"/>
              <a:t>In estate ci possono essere giornate di sole però grazie all’influenza del mare la temperatura è sopportabile</a:t>
            </a:r>
            <a:r>
              <a:rPr lang="it-IT" dirty="0" smtClean="0"/>
              <a:t>.</a:t>
            </a:r>
          </a:p>
          <a:p>
            <a:r>
              <a:rPr lang="it-IT" dirty="0" smtClean="0"/>
              <a:t>   </a:t>
            </a:r>
            <a:endParaRPr lang="it-IT" dirty="0"/>
          </a:p>
        </p:txBody>
      </p:sp>
      <p:pic>
        <p:nvPicPr>
          <p:cNvPr id="1026" name="Picture 2" descr="C:\Users\carpi\Downloads\1_z.2015030417022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4077072"/>
            <a:ext cx="4752528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carpi\Downloads\image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79162" y="4869160"/>
            <a:ext cx="3521272" cy="1760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75979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it-IT" sz="7200" dirty="0" smtClean="0">
                <a:solidFill>
                  <a:srgbClr val="92D050"/>
                </a:solidFill>
              </a:rPr>
              <a:t>La popolazione</a:t>
            </a:r>
            <a:endParaRPr lang="it-IT" sz="7200" dirty="0">
              <a:solidFill>
                <a:srgbClr val="92D050"/>
              </a:solidFill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395536" y="1628800"/>
            <a:ext cx="799288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000" dirty="0" smtClean="0"/>
              <a:t>Densità:423ab.km</a:t>
            </a:r>
            <a:r>
              <a:rPr lang="it-IT" sz="3000" baseline="30000" dirty="0" smtClean="0"/>
              <a:t>2</a:t>
            </a:r>
          </a:p>
          <a:p>
            <a:endParaRPr lang="it-IT" sz="3000" dirty="0"/>
          </a:p>
          <a:p>
            <a:r>
              <a:rPr lang="it-IT" sz="3000" dirty="0" smtClean="0"/>
              <a:t>%popolazione:9,8%</a:t>
            </a:r>
            <a:endParaRPr lang="it-IT" sz="3000" dirty="0"/>
          </a:p>
          <a:p>
            <a:endParaRPr lang="it-IT" sz="3000" dirty="0"/>
          </a:p>
          <a:p>
            <a:r>
              <a:rPr lang="it-IT" sz="3000" dirty="0" smtClean="0"/>
              <a:t>Popolazione:</a:t>
            </a:r>
            <a:r>
              <a:rPr lang="it-IT" sz="3000" dirty="0"/>
              <a:t>5.748.555ab.tra cui 170.938 </a:t>
            </a:r>
            <a:r>
              <a:rPr lang="it-IT" sz="3000" dirty="0" smtClean="0"/>
              <a:t>stranieri</a:t>
            </a:r>
            <a:r>
              <a:rPr lang="it-IT" sz="3000" dirty="0" smtClean="0"/>
              <a:t>, in </a:t>
            </a:r>
            <a:r>
              <a:rPr lang="it-IT" sz="3000" dirty="0" smtClean="0"/>
              <a:t>tutta Italia ci sono 4.387.721.</a:t>
            </a:r>
            <a:endParaRPr lang="it-IT" sz="3000" dirty="0"/>
          </a:p>
          <a:p>
            <a:endParaRPr lang="it-IT" sz="3000" dirty="0" smtClean="0"/>
          </a:p>
          <a:p>
            <a:endParaRPr lang="it-IT" sz="3000" dirty="0"/>
          </a:p>
        </p:txBody>
      </p:sp>
    </p:spTree>
    <p:extLst>
      <p:ext uri="{BB962C8B-B14F-4D97-AF65-F5344CB8AC3E}">
        <p14:creationId xmlns:p14="http://schemas.microsoft.com/office/powerpoint/2010/main" xmlns="" val="3397077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5"/>
          <p:cNvSpPr txBox="1"/>
          <p:nvPr/>
        </p:nvSpPr>
        <p:spPr>
          <a:xfrm>
            <a:off x="755576" y="548680"/>
            <a:ext cx="748883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7200" dirty="0" smtClean="0">
                <a:solidFill>
                  <a:srgbClr val="92D050"/>
                </a:solidFill>
              </a:rPr>
              <a:t>SECONDA</a:t>
            </a:r>
          </a:p>
          <a:p>
            <a:pPr algn="ctr"/>
            <a:r>
              <a:rPr lang="it-IT" sz="7200" dirty="0" smtClean="0">
                <a:solidFill>
                  <a:srgbClr val="92D050"/>
                </a:solidFill>
              </a:rPr>
              <a:t>PARTE:</a:t>
            </a:r>
          </a:p>
          <a:p>
            <a:pPr algn="ctr"/>
            <a:r>
              <a:rPr lang="it-IT" sz="7200" dirty="0" smtClean="0">
                <a:solidFill>
                  <a:srgbClr val="92D050"/>
                </a:solidFill>
              </a:rPr>
              <a:t>STORICA </a:t>
            </a:r>
          </a:p>
          <a:p>
            <a:pPr algn="ctr"/>
            <a:r>
              <a:rPr lang="it-IT" sz="7200" dirty="0" smtClean="0">
                <a:solidFill>
                  <a:srgbClr val="92D050"/>
                </a:solidFill>
              </a:rPr>
              <a:t>E </a:t>
            </a:r>
          </a:p>
          <a:p>
            <a:pPr algn="ctr"/>
            <a:r>
              <a:rPr lang="it-IT" sz="7200" dirty="0" smtClean="0">
                <a:solidFill>
                  <a:srgbClr val="92D050"/>
                </a:solidFill>
              </a:rPr>
              <a:t>CULTURALE</a:t>
            </a:r>
            <a:endParaRPr lang="it-IT" sz="7200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86242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Loggia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Loggia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Loggia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293</TotalTime>
  <Words>344</Words>
  <Application>Microsoft Office PowerPoint</Application>
  <PresentationFormat>Presentazione su schermo (4:3)</PresentationFormat>
  <Paragraphs>96</Paragraphs>
  <Slides>15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15</vt:i4>
      </vt:variant>
    </vt:vector>
  </HeadingPairs>
  <TitlesOfParts>
    <vt:vector size="16" baseType="lpstr">
      <vt:lpstr>Loggia</vt:lpstr>
      <vt:lpstr>Diapositiva 1</vt:lpstr>
      <vt:lpstr>Diapositiva 2</vt:lpstr>
      <vt:lpstr>I CONFINI:</vt:lpstr>
      <vt:lpstr>Le province:</vt:lpstr>
      <vt:lpstr>I SETTORI</vt:lpstr>
      <vt:lpstr>MORFOLOGIA</vt:lpstr>
      <vt:lpstr>CLIMA</vt:lpstr>
      <vt:lpstr>La popolazione</vt:lpstr>
      <vt:lpstr>Diapositiva 9</vt:lpstr>
      <vt:lpstr>IL VESUVIO</vt:lpstr>
      <vt:lpstr>MONUMENTI</vt:lpstr>
      <vt:lpstr>PIATTI TIPICI</vt:lpstr>
      <vt:lpstr>Diapositiva 13</vt:lpstr>
      <vt:lpstr>Diapositiva 14</vt:lpstr>
      <vt:lpstr>Diapositiva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carpi</dc:creator>
  <cp:lastModifiedBy>Angela</cp:lastModifiedBy>
  <cp:revision>29</cp:revision>
  <dcterms:created xsi:type="dcterms:W3CDTF">2016-05-17T13:37:21Z</dcterms:created>
  <dcterms:modified xsi:type="dcterms:W3CDTF">2016-06-15T20:32:35Z</dcterms:modified>
</cp:coreProperties>
</file>