
<file path=[Content_Types].xml><?xml version="1.0" encoding="utf-8"?>
<Types xmlns="http://schemas.openxmlformats.org/package/2006/content-types">
  <Default Extension="png" ContentType="image/png"/>
  <Default Extension="jpe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81" r:id="rId24"/>
    <p:sldId id="282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7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589213" y="157766"/>
            <a:ext cx="8915399" cy="2262781"/>
          </a:xfrm>
        </p:spPr>
        <p:txBody>
          <a:bodyPr/>
          <a:lstStyle/>
          <a:p>
            <a:pPr algn="ctr"/>
            <a:r>
              <a:rPr lang="it-IT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Trentino-Alto</a:t>
            </a: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Adige</a:t>
            </a:r>
            <a:endParaRPr lang="it-IT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589213" y="3502371"/>
            <a:ext cx="8915399" cy="1126283"/>
          </a:xfrm>
        </p:spPr>
        <p:txBody>
          <a:bodyPr>
            <a:normAutofit/>
          </a:bodyPr>
          <a:lstStyle/>
          <a:p>
            <a:pPr algn="ctr"/>
            <a:r>
              <a:rPr lang="it-IT" sz="2800" i="1" dirty="0" smtClean="0"/>
              <a:t>Regione a statuto speciale </a:t>
            </a:r>
            <a:endParaRPr lang="it-IT" sz="2800" i="1" dirty="0"/>
          </a:p>
        </p:txBody>
      </p:sp>
    </p:spTree>
    <p:extLst>
      <p:ext uri="{BB962C8B-B14F-4D97-AF65-F5344CB8AC3E}">
        <p14:creationId xmlns:p14="http://schemas.microsoft.com/office/powerpoint/2010/main" val="328448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6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Fiumi</a:t>
            </a:r>
            <a:r>
              <a:rPr lang="it-IT" sz="3100" dirty="0" smtClean="0">
                <a:solidFill>
                  <a:schemeClr val="tx2">
                    <a:lumMod val="75000"/>
                  </a:schemeClr>
                </a:solidFill>
              </a:rPr>
              <a:t>: Il principale fiume è l’Adige, secondo in Italia per lunghezza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it-IT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Adige</a:t>
            </a:r>
            <a:endParaRPr lang="it-IT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3" y="2597150"/>
            <a:ext cx="4343400" cy="3257550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 smtClean="0"/>
              <a:t>Isarco </a:t>
            </a:r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918" y="2597150"/>
            <a:ext cx="4628422" cy="3257550"/>
          </a:xfrm>
        </p:spPr>
      </p:pic>
    </p:spTree>
    <p:extLst>
      <p:ext uri="{BB962C8B-B14F-4D97-AF65-F5344CB8AC3E}">
        <p14:creationId xmlns:p14="http://schemas.microsoft.com/office/powerpoint/2010/main" val="27753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i="1" u="sng" dirty="0" smtClean="0"/>
              <a:t>Laghi</a:t>
            </a:r>
            <a:r>
              <a:rPr lang="it-IT" sz="2800" dirty="0" smtClean="0">
                <a:solidFill>
                  <a:schemeClr val="tx2">
                    <a:lumMod val="75000"/>
                  </a:schemeClr>
                </a:solidFill>
              </a:rPr>
              <a:t>: numerosi sono i laghi di origine glaciale.</a:t>
            </a:r>
            <a:endParaRPr lang="it-IT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it-IT" sz="36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Carezza</a:t>
            </a:r>
            <a:endParaRPr lang="it-IT" sz="36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3" y="2781744"/>
            <a:ext cx="4343400" cy="2888361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it-IT" sz="36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Caldonazzo</a:t>
            </a:r>
            <a:endParaRPr lang="it-IT" sz="36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563" y="2776538"/>
            <a:ext cx="4338637" cy="2892424"/>
          </a:xfrm>
        </p:spPr>
      </p:pic>
    </p:spTree>
    <p:extLst>
      <p:ext uri="{BB962C8B-B14F-4D97-AF65-F5344CB8AC3E}">
        <p14:creationId xmlns:p14="http://schemas.microsoft.com/office/powerpoint/2010/main" val="319739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764547" y="491632"/>
            <a:ext cx="3992732" cy="576262"/>
          </a:xfrm>
        </p:spPr>
        <p:txBody>
          <a:bodyPr/>
          <a:lstStyle/>
          <a:p>
            <a:pPr algn="ctr"/>
            <a:r>
              <a:rPr lang="it-IT" sz="36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Molveno</a:t>
            </a:r>
            <a:endParaRPr lang="it-IT" sz="36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3" y="2224333"/>
            <a:ext cx="4343400" cy="3076612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7337380" y="491632"/>
            <a:ext cx="3999001" cy="576262"/>
          </a:xfrm>
        </p:spPr>
        <p:txBody>
          <a:bodyPr/>
          <a:lstStyle/>
          <a:p>
            <a:pPr algn="ctr"/>
            <a:r>
              <a:rPr lang="it-IT" sz="3600" b="1" i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Tovel</a:t>
            </a:r>
            <a:endParaRPr lang="it-IT" sz="36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380" y="2224333"/>
            <a:ext cx="4338637" cy="3076612"/>
          </a:xfrm>
        </p:spPr>
      </p:pic>
    </p:spTree>
    <p:extLst>
      <p:ext uri="{BB962C8B-B14F-4D97-AF65-F5344CB8AC3E}">
        <p14:creationId xmlns:p14="http://schemas.microsoft.com/office/powerpoint/2010/main" val="28703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08909" y="525222"/>
            <a:ext cx="3505199" cy="976312"/>
          </a:xfrm>
        </p:spPr>
        <p:txBody>
          <a:bodyPr>
            <a:noAutofit/>
          </a:bodyPr>
          <a:lstStyle/>
          <a:p>
            <a:r>
              <a:rPr lang="it-IT" sz="3200" b="1" i="1" u="sng" dirty="0" smtClean="0">
                <a:solidFill>
                  <a:schemeClr val="accent3">
                    <a:lumMod val="75000"/>
                  </a:schemeClr>
                </a:solidFill>
              </a:rPr>
              <a:t>Parco nazionale dello Stelvio</a:t>
            </a:r>
            <a:endParaRPr lang="it-IT" sz="3200" b="1" i="1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69714" y="1571223"/>
            <a:ext cx="3724698" cy="4289826"/>
          </a:xfrm>
        </p:spPr>
        <p:txBody>
          <a:bodyPr>
            <a:normAutofit/>
          </a:bodyPr>
          <a:lstStyle/>
          <a:p>
            <a:r>
              <a:rPr lang="it-IT" sz="1800" dirty="0" smtClean="0"/>
              <a:t>Sorge nel cuore delle alpi centrali, su una superficie di 33.430 ettari</a:t>
            </a:r>
            <a:endParaRPr lang="it-IT" sz="1800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657" y="664407"/>
            <a:ext cx="5181600" cy="4746503"/>
          </a:xfr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442" y="2548776"/>
            <a:ext cx="2715231" cy="406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39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 b="1" i="1" u="sng" dirty="0" smtClean="0">
                <a:solidFill>
                  <a:schemeClr val="accent3">
                    <a:lumMod val="75000"/>
                  </a:schemeClr>
                </a:solidFill>
              </a:rPr>
              <a:t>Parco regionale: Adamello Brenta </a:t>
            </a:r>
            <a:endParaRPr lang="it-IT" sz="2800" b="1" i="1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36" y="446088"/>
            <a:ext cx="5485981" cy="3572920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it-IT" sz="1800" dirty="0" smtClean="0"/>
              <a:t>E’ la più  vasta area protetta del Trentino situata nella parte occidentale.</a:t>
            </a:r>
            <a:endParaRPr lang="it-IT" sz="18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60" y="3055344"/>
            <a:ext cx="5325414" cy="350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7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6000" b="1" i="1" u="sng" dirty="0" smtClean="0">
                <a:solidFill>
                  <a:schemeClr val="accent3">
                    <a:lumMod val="75000"/>
                  </a:schemeClr>
                </a:solidFill>
              </a:rPr>
              <a:t>Flora e Fauna</a:t>
            </a:r>
            <a:endParaRPr lang="it-IT" sz="6000" b="1" i="1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252" y="2126222"/>
            <a:ext cx="5369864" cy="3838039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724" y="2126222"/>
            <a:ext cx="4376935" cy="3370240"/>
          </a:xfrm>
        </p:spPr>
      </p:pic>
    </p:spTree>
    <p:extLst>
      <p:ext uri="{BB962C8B-B14F-4D97-AF65-F5344CB8AC3E}">
        <p14:creationId xmlns:p14="http://schemas.microsoft.com/office/powerpoint/2010/main" val="399878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501" y="235934"/>
            <a:ext cx="4433225" cy="254610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853" y="235934"/>
            <a:ext cx="4511450" cy="293808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853" y="3775226"/>
            <a:ext cx="4122671" cy="276219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508" y="3775226"/>
            <a:ext cx="3813730" cy="254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5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67" y="500300"/>
            <a:ext cx="5409772" cy="3620940"/>
          </a:xfrm>
          <a:prstGeom prst="rect">
            <a:avLst/>
          </a:prstGeom>
        </p:spPr>
      </p:pic>
      <p:pic>
        <p:nvPicPr>
          <p:cNvPr id="1026" name="Picture 2" descr="http://www.planika-web.com/public/galleria/Plani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099" y="2844218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34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757949" y="510482"/>
            <a:ext cx="3505199" cy="976312"/>
          </a:xfrm>
        </p:spPr>
        <p:txBody>
          <a:bodyPr>
            <a:noAutofit/>
          </a:bodyPr>
          <a:lstStyle/>
          <a:p>
            <a:pPr algn="ctr"/>
            <a:r>
              <a:rPr lang="it-IT" sz="6600" b="1" i="1" u="sng" dirty="0" smtClean="0">
                <a:solidFill>
                  <a:schemeClr val="accent3">
                    <a:lumMod val="75000"/>
                  </a:schemeClr>
                </a:solidFill>
              </a:rPr>
              <a:t>Clima:</a:t>
            </a:r>
            <a:endParaRPr lang="it-IT" sz="6600" b="1" i="1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5294841" y="1991360"/>
            <a:ext cx="6511079" cy="3567161"/>
          </a:xfrm>
        </p:spPr>
        <p:txBody>
          <a:bodyPr>
            <a:noAutofit/>
          </a:bodyPr>
          <a:lstStyle/>
          <a:p>
            <a:r>
              <a:rPr lang="it-IT" sz="3200" dirty="0" smtClean="0"/>
              <a:t>Il clima è alpino con inverni molto freddi e abbondanti nevicate ed estati fresche. In primavera soffia da nord un vento caldo e asciutto il Fohn.</a:t>
            </a:r>
            <a:endParaRPr lang="it-IT" sz="32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48" y="1991360"/>
            <a:ext cx="4128101" cy="327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6600" b="1" i="1" u="sng" dirty="0" smtClean="0">
                <a:solidFill>
                  <a:schemeClr val="accent3">
                    <a:lumMod val="75000"/>
                  </a:schemeClr>
                </a:solidFill>
              </a:rPr>
              <a:t>Lingua:</a:t>
            </a:r>
            <a:endParaRPr lang="it-IT" sz="6600" b="1" i="1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537" y="934244"/>
            <a:ext cx="5287370" cy="5287370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it-IT" sz="2400" dirty="0" smtClean="0"/>
              <a:t>La popolazione è di lingua italiana nel Trentino, mentre in Alto Adige la maggioranza è di lingua tedesca.</a:t>
            </a:r>
          </a:p>
          <a:p>
            <a:r>
              <a:rPr lang="it-IT" sz="2400" dirty="0" smtClean="0"/>
              <a:t>In alcune valli è ancora parlato il ladino.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38130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324" y="1301928"/>
            <a:ext cx="5217585" cy="4559121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b="1" i="1" u="sng" dirty="0" smtClean="0">
                <a:solidFill>
                  <a:schemeClr val="accent2">
                    <a:lumMod val="50000"/>
                  </a:schemeClr>
                </a:solidFill>
              </a:rPr>
              <a:t>Superficie</a:t>
            </a:r>
            <a:r>
              <a:rPr lang="it-IT" sz="2000" dirty="0" smtClean="0"/>
              <a:t>: 13607 </a:t>
            </a:r>
            <a:r>
              <a:rPr lang="it-IT" sz="2000" dirty="0" smtClean="0"/>
              <a:t>Km</a:t>
            </a:r>
            <a:r>
              <a:rPr lang="it-IT" sz="2000" baseline="30000" dirty="0" smtClean="0"/>
              <a:t>2</a:t>
            </a:r>
            <a:endParaRPr lang="it-IT" sz="20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b="1" i="1" u="sng" dirty="0" smtClean="0">
                <a:solidFill>
                  <a:schemeClr val="accent2">
                    <a:lumMod val="50000"/>
                  </a:schemeClr>
                </a:solidFill>
              </a:rPr>
              <a:t>Popolazione</a:t>
            </a:r>
            <a:r>
              <a:rPr lang="it-IT" sz="2000" dirty="0" smtClean="0"/>
              <a:t>: 1031577 ab.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b="1" i="1" u="sng" dirty="0" smtClean="0">
                <a:solidFill>
                  <a:schemeClr val="accent2">
                    <a:lumMod val="50000"/>
                  </a:schemeClr>
                </a:solidFill>
              </a:rPr>
              <a:t>Densità</a:t>
            </a:r>
            <a:r>
              <a:rPr lang="it-IT" sz="2000" dirty="0" smtClean="0"/>
              <a:t>: 76 ab./</a:t>
            </a:r>
            <a:r>
              <a:rPr lang="it-IT" sz="2000" dirty="0" smtClean="0"/>
              <a:t>km</a:t>
            </a:r>
            <a:r>
              <a:rPr lang="it-IT" sz="2400" baseline="30000" dirty="0"/>
              <a:t>2</a:t>
            </a:r>
            <a:endParaRPr lang="it-IT" sz="20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b="1" i="1" u="sng" dirty="0" smtClean="0">
                <a:solidFill>
                  <a:schemeClr val="accent2">
                    <a:lumMod val="50000"/>
                  </a:schemeClr>
                </a:solidFill>
              </a:rPr>
              <a:t>Capoluogo</a:t>
            </a:r>
            <a:r>
              <a:rPr lang="it-IT" sz="2000" dirty="0" smtClean="0"/>
              <a:t>: Trento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b="1" i="1" u="sng" dirty="0" smtClean="0">
                <a:solidFill>
                  <a:schemeClr val="accent2">
                    <a:lumMod val="50000"/>
                  </a:schemeClr>
                </a:solidFill>
              </a:rPr>
              <a:t>Province</a:t>
            </a:r>
            <a:r>
              <a:rPr lang="it-IT" sz="2000" dirty="0" smtClean="0"/>
              <a:t>: Trento, Bolzano</a:t>
            </a:r>
          </a:p>
          <a:p>
            <a:pPr>
              <a:lnSpc>
                <a:spcPct val="150000"/>
              </a:lnSpc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64652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800" b="1" i="1" u="sng" dirty="0" smtClean="0">
                <a:solidFill>
                  <a:schemeClr val="accent3">
                    <a:lumMod val="50000"/>
                  </a:schemeClr>
                </a:solidFill>
              </a:rPr>
              <a:t>Economia </a:t>
            </a:r>
            <a:endParaRPr lang="it-IT" sz="4800" b="1" i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13" y="1210469"/>
            <a:ext cx="5181600" cy="3886200"/>
          </a:xfrm>
        </p:spPr>
      </p:pic>
      <p:sp>
        <p:nvSpPr>
          <p:cNvPr id="8" name="Segnaposto testo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Settore primario 8,1%  </a:t>
            </a:r>
          </a:p>
          <a:p>
            <a:r>
              <a:rPr lang="it-IT" dirty="0" smtClean="0"/>
              <a:t>Agricoltura: mele e uva</a:t>
            </a:r>
          </a:p>
          <a:p>
            <a:r>
              <a:rPr lang="it-IT" dirty="0" smtClean="0"/>
              <a:t>Allevamento: bovini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Settore secondario 27,2%</a:t>
            </a:r>
          </a:p>
          <a:p>
            <a:r>
              <a:rPr lang="it-IT" dirty="0" smtClean="0"/>
              <a:t>Produzione di energia elettrica, industrie alimentare e del legno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Settore terziario 64,7%</a:t>
            </a:r>
          </a:p>
          <a:p>
            <a:r>
              <a:rPr lang="it-IT" dirty="0" smtClean="0"/>
              <a:t>Turismo (estivo e invernale)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4450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3944" y="66649"/>
            <a:ext cx="8662192" cy="873509"/>
          </a:xfrm>
        </p:spPr>
        <p:txBody>
          <a:bodyPr>
            <a:normAutofit/>
          </a:bodyPr>
          <a:lstStyle/>
          <a:p>
            <a:pPr algn="ctr"/>
            <a:r>
              <a:rPr lang="it-IT" sz="4000" b="1" i="1" u="sng" dirty="0" smtClean="0">
                <a:solidFill>
                  <a:schemeClr val="accent3">
                    <a:lumMod val="50000"/>
                  </a:schemeClr>
                </a:solidFill>
              </a:rPr>
              <a:t>Le province</a:t>
            </a:r>
            <a:endParaRPr lang="it-IT" sz="4000" b="1" i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12849" y="1559306"/>
            <a:ext cx="3992732" cy="576262"/>
          </a:xfrm>
        </p:spPr>
        <p:txBody>
          <a:bodyPr/>
          <a:lstStyle/>
          <a:p>
            <a:r>
              <a:rPr lang="it-IT" sz="3600" b="1" i="1" u="sng" dirty="0" smtClean="0">
                <a:solidFill>
                  <a:schemeClr val="accent2">
                    <a:lumMod val="50000"/>
                  </a:schemeClr>
                </a:solidFill>
              </a:rPr>
              <a:t>Trento</a:t>
            </a:r>
            <a:r>
              <a:rPr lang="it-IT" sz="3600" dirty="0" smtClean="0"/>
              <a:t>:</a:t>
            </a:r>
          </a:p>
          <a:p>
            <a:r>
              <a:rPr lang="it-IT" sz="1800" dirty="0" smtClean="0"/>
              <a:t>Sorge sulla riva sinistra dell’Adige</a:t>
            </a:r>
            <a:endParaRPr lang="it-IT" sz="1800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8" y="2384628"/>
            <a:ext cx="2866669" cy="1904543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7542276" y="1799114"/>
            <a:ext cx="3999001" cy="576262"/>
          </a:xfrm>
        </p:spPr>
        <p:txBody>
          <a:bodyPr/>
          <a:lstStyle/>
          <a:p>
            <a:r>
              <a:rPr lang="it-IT" sz="3600" b="1" i="1" u="sng" dirty="0" smtClean="0">
                <a:solidFill>
                  <a:schemeClr val="accent2">
                    <a:lumMod val="50000"/>
                  </a:schemeClr>
                </a:solidFill>
              </a:rPr>
              <a:t>Bolzano</a:t>
            </a:r>
            <a:r>
              <a:rPr lang="it-IT" dirty="0" smtClean="0"/>
              <a:t>:</a:t>
            </a:r>
          </a:p>
          <a:p>
            <a:r>
              <a:rPr lang="it-IT" sz="1800" dirty="0" smtClean="0"/>
              <a:t> Sorge tra le valli dell’Adige e dell’Isarco</a:t>
            </a:r>
            <a:endParaRPr lang="it-IT" sz="1800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777" y="4307210"/>
            <a:ext cx="3121152" cy="2340864"/>
          </a:xfr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365" y="2907020"/>
            <a:ext cx="2892552" cy="1627632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917" y="2923505"/>
            <a:ext cx="2619751" cy="322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6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5400" b="1" i="1" u="sng" dirty="0" smtClean="0">
                <a:solidFill>
                  <a:schemeClr val="accent2">
                    <a:lumMod val="50000"/>
                  </a:schemeClr>
                </a:solidFill>
              </a:rPr>
              <a:t>Folclore</a:t>
            </a:r>
            <a:endParaRPr lang="it-IT" sz="54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61375" y="5367338"/>
            <a:ext cx="9843238" cy="493712"/>
          </a:xfrm>
        </p:spPr>
        <p:txBody>
          <a:bodyPr>
            <a:noAutofit/>
          </a:bodyPr>
          <a:lstStyle/>
          <a:p>
            <a:r>
              <a:rPr lang="it-IT" sz="2400" dirty="0" smtClean="0"/>
              <a:t>In diverse località del trentino il 5 dicembre viene festeggiato San Nicola, con cortei composti da </a:t>
            </a:r>
            <a:r>
              <a:rPr lang="it-IT" sz="2400" dirty="0" err="1" smtClean="0"/>
              <a:t>Krampus</a:t>
            </a:r>
            <a:r>
              <a:rPr lang="it-IT" sz="2400" dirty="0" smtClean="0"/>
              <a:t>.</a:t>
            </a:r>
            <a:endParaRPr lang="it-IT" sz="2400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395" y="830117"/>
            <a:ext cx="4591050" cy="333375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772" y="1046665"/>
            <a:ext cx="5171841" cy="290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09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4800" b="1" i="1" u="sng" dirty="0" smtClean="0">
                <a:solidFill>
                  <a:schemeClr val="accent2">
                    <a:lumMod val="50000"/>
                  </a:schemeClr>
                </a:solidFill>
              </a:rPr>
              <a:t>Piatti tipici:</a:t>
            </a:r>
            <a:endParaRPr lang="it-IT" sz="48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623" y="666750"/>
            <a:ext cx="2857500" cy="1905000"/>
          </a:xfr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337" y="1579086"/>
            <a:ext cx="2857500" cy="171450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970" y="4646613"/>
            <a:ext cx="2857500" cy="19812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123" y="3937000"/>
            <a:ext cx="3810000" cy="25146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75" y="1962944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41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979290" y="5221867"/>
            <a:ext cx="8911687" cy="1280890"/>
          </a:xfrm>
        </p:spPr>
        <p:txBody>
          <a:bodyPr>
            <a:normAutofit fontScale="90000"/>
          </a:bodyPr>
          <a:lstStyle/>
          <a:p>
            <a:pPr algn="r"/>
            <a: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  <a:t>Realizzato da Elena Vecchio </a:t>
            </a:r>
            <a:b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  <a:t>classe: IA</a:t>
            </a:r>
            <a:b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it-IT" b="1" i="1" dirty="0" err="1" smtClean="0">
                <a:solidFill>
                  <a:schemeClr val="accent2">
                    <a:lumMod val="50000"/>
                  </a:schemeClr>
                </a:solidFill>
              </a:rPr>
              <a:t>a.s.</a:t>
            </a:r>
            <a:r>
              <a:rPr lang="it-IT" b="1" i="1" dirty="0" smtClean="0">
                <a:solidFill>
                  <a:schemeClr val="accent2">
                    <a:lumMod val="50000"/>
                  </a:schemeClr>
                </a:solidFill>
              </a:rPr>
              <a:t> 2015-2016</a:t>
            </a:r>
            <a:endParaRPr lang="it-IT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18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800" b="1" i="1" u="sng" dirty="0" smtClean="0">
                <a:solidFill>
                  <a:schemeClr val="accent2">
                    <a:lumMod val="50000"/>
                  </a:schemeClr>
                </a:solidFill>
              </a:rPr>
              <a:t>CONFINI:</a:t>
            </a:r>
            <a:endParaRPr lang="it-IT" sz="48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977" y="446088"/>
            <a:ext cx="4692582" cy="4692582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it-IT" sz="2000" dirty="0" smtClean="0"/>
              <a:t>Il Trentino-Alto Adige occupa la parte più settentrionale dell’Italia. </a:t>
            </a:r>
            <a:endParaRPr lang="it-IT" sz="2000" dirty="0"/>
          </a:p>
          <a:p>
            <a:r>
              <a:rPr lang="it-IT" sz="2000" dirty="0" smtClean="0"/>
              <a:t>Confina: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chemeClr val="accent2">
                    <a:lumMod val="50000"/>
                  </a:schemeClr>
                </a:solidFill>
              </a:rPr>
              <a:t>Nord</a:t>
            </a:r>
            <a:r>
              <a:rPr lang="it-IT" sz="2000" dirty="0" smtClean="0"/>
              <a:t>: Austria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chemeClr val="accent2">
                    <a:lumMod val="50000"/>
                  </a:schemeClr>
                </a:solidFill>
              </a:rPr>
              <a:t>Ovest</a:t>
            </a:r>
            <a:r>
              <a:rPr lang="it-IT" sz="2000" dirty="0" smtClean="0"/>
              <a:t>: Svizzera, Lombardia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chemeClr val="accent2">
                    <a:lumMod val="50000"/>
                  </a:schemeClr>
                </a:solidFill>
              </a:rPr>
              <a:t>Est</a:t>
            </a:r>
            <a:r>
              <a:rPr lang="it-IT" sz="2000" dirty="0" smtClean="0"/>
              <a:t>: Austria, Veneto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chemeClr val="accent2">
                    <a:lumMod val="50000"/>
                  </a:schemeClr>
                </a:solidFill>
              </a:rPr>
              <a:t>Sud</a:t>
            </a:r>
            <a:r>
              <a:rPr lang="it-IT" sz="2000" dirty="0" smtClean="0"/>
              <a:t>: Lombardia, Veneto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45280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747194" cy="970588"/>
          </a:xfrm>
        </p:spPr>
        <p:txBody>
          <a:bodyPr>
            <a:normAutofit/>
          </a:bodyPr>
          <a:lstStyle/>
          <a:p>
            <a:pPr algn="ctr"/>
            <a:r>
              <a:rPr lang="it-IT" sz="2800" b="1" i="1" u="sng" dirty="0" smtClean="0">
                <a:solidFill>
                  <a:schemeClr val="accent2">
                    <a:lumMod val="50000"/>
                  </a:schemeClr>
                </a:solidFill>
              </a:rPr>
              <a:t>L’origine del nome</a:t>
            </a:r>
            <a:endParaRPr lang="it-IT" sz="28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965" y="1062831"/>
            <a:ext cx="4033027" cy="368947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434107" y="1598613"/>
            <a:ext cx="3902299" cy="4377184"/>
          </a:xfrm>
        </p:spPr>
        <p:txBody>
          <a:bodyPr>
            <a:noAutofit/>
          </a:bodyPr>
          <a:lstStyle/>
          <a:p>
            <a:r>
              <a:rPr lang="it-IT" sz="2000" dirty="0" smtClean="0"/>
              <a:t>Il nome della regione deriva dalle due zone che lo compongono; la parte meridionale il Trentino, che prende il nome dal suo capoluogo, Trento (dal latino: «</a:t>
            </a:r>
            <a:r>
              <a:rPr lang="it-IT" sz="2000" dirty="0" err="1"/>
              <a:t>T</a:t>
            </a:r>
            <a:r>
              <a:rPr lang="it-IT" sz="2000" dirty="0" err="1" smtClean="0"/>
              <a:t>ridentum</a:t>
            </a:r>
            <a:r>
              <a:rPr lang="it-IT" sz="2000" dirty="0" smtClean="0"/>
              <a:t>»), e la parte settentrionale Alto Adige, chiamata così perché comprende la sorgente e il primo tratto del fiume Adige. </a:t>
            </a:r>
          </a:p>
          <a:p>
            <a:r>
              <a:rPr lang="it-IT" sz="2000" dirty="0" smtClean="0"/>
              <a:t>Questa zona è chiamata anche Sud Tirolo.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49830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4800" b="1" i="1" u="sng" dirty="0" smtClean="0">
                <a:solidFill>
                  <a:schemeClr val="accent2">
                    <a:lumMod val="50000"/>
                  </a:schemeClr>
                </a:solidFill>
              </a:rPr>
              <a:t>Stemma </a:t>
            </a:r>
            <a:endParaRPr lang="it-IT" sz="48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594" y="446088"/>
            <a:ext cx="4340438" cy="5414962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it-IT" sz="2000" dirty="0" smtClean="0"/>
              <a:t>Le </a:t>
            </a:r>
            <a:r>
              <a:rPr lang="it-IT" sz="2000" u="sng" dirty="0" smtClean="0"/>
              <a:t>aquile rosse </a:t>
            </a:r>
            <a:r>
              <a:rPr lang="it-IT" sz="2000" dirty="0" smtClean="0"/>
              <a:t>rappresentano l’antico Tirolo, cioè l’Alto Adige.</a:t>
            </a:r>
          </a:p>
          <a:p>
            <a:r>
              <a:rPr lang="it-IT" sz="2000" dirty="0" smtClean="0"/>
              <a:t>L’</a:t>
            </a:r>
            <a:r>
              <a:rPr lang="it-IT" sz="2000" u="sng" dirty="0" smtClean="0"/>
              <a:t>aquila nera </a:t>
            </a:r>
            <a:r>
              <a:rPr lang="it-IT" sz="2000" dirty="0" smtClean="0"/>
              <a:t>era l’emblema del principato di Trento.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9460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4800" b="1" i="1" u="sng" dirty="0" smtClean="0">
                <a:solidFill>
                  <a:schemeClr val="accent2">
                    <a:lumMod val="50000"/>
                  </a:schemeClr>
                </a:solidFill>
              </a:rPr>
              <a:t>Morfologia </a:t>
            </a:r>
            <a:endParaRPr lang="it-IT" sz="48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411" y="1893194"/>
            <a:ext cx="4095482" cy="2853976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it-IT" sz="1800" dirty="0" smtClean="0"/>
              <a:t>Il territorio è quasi totalmente montuoso </a:t>
            </a:r>
          </a:p>
          <a:p>
            <a:r>
              <a:rPr lang="it-IT" sz="2400" b="1" u="sng" dirty="0" smtClean="0">
                <a:solidFill>
                  <a:schemeClr val="accent2">
                    <a:lumMod val="50000"/>
                  </a:schemeClr>
                </a:solidFill>
              </a:rPr>
              <a:t>MONTAGNE</a:t>
            </a:r>
            <a:r>
              <a:rPr lang="it-IT" sz="1800" dirty="0" smtClean="0"/>
              <a:t>:</a:t>
            </a:r>
          </a:p>
          <a:p>
            <a:r>
              <a:rPr lang="it-IT" sz="1800" dirty="0" smtClean="0"/>
              <a:t>L’area settentrionale è occupata dalle Alpi Atesine, a sud-ovest troviamo le Alpi Retiche, a est si innalzano le Dolomiti. </a:t>
            </a:r>
            <a:endParaRPr lang="it-IT" sz="1800" dirty="0"/>
          </a:p>
          <a:p>
            <a:r>
              <a:rPr lang="it-IT" sz="1800" dirty="0" smtClean="0"/>
              <a:t>Le catene montuose sono interrotte da tre valli principali: La valle dell’Adige, la Valsugana e la valle della </a:t>
            </a:r>
            <a:r>
              <a:rPr lang="it-IT" sz="1800" dirty="0" err="1" smtClean="0"/>
              <a:t>Sarca</a:t>
            </a:r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25596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5400" b="1" i="1" u="sng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Alpi Atesine:</a:t>
            </a:r>
            <a:endParaRPr lang="it-IT" sz="5400" b="1" i="1" u="sng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3600" b="1" i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Breonie</a:t>
            </a:r>
            <a:r>
              <a:rPr lang="it-IT" sz="36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it-IT" sz="36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sz="3600" b="1" i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Aurine</a:t>
            </a:r>
            <a:endParaRPr lang="it-IT" sz="36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Segnaposto contenuto 9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563" y="2774730"/>
            <a:ext cx="4338637" cy="2896040"/>
          </a:xfrm>
        </p:spPr>
      </p:pic>
      <p:pic>
        <p:nvPicPr>
          <p:cNvPr id="9" name="Segnaposto contenuto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3" y="2776315"/>
            <a:ext cx="4343400" cy="2899219"/>
          </a:xfrm>
        </p:spPr>
      </p:pic>
    </p:spTree>
    <p:extLst>
      <p:ext uri="{BB962C8B-B14F-4D97-AF65-F5344CB8AC3E}">
        <p14:creationId xmlns:p14="http://schemas.microsoft.com/office/powerpoint/2010/main" val="362624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6000" b="1" i="1" u="sng" dirty="0" smtClean="0"/>
              <a:t>Alpi Retiche</a:t>
            </a:r>
            <a:endParaRPr lang="it-IT" sz="6000" b="1" i="1" u="sng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448" y="2331076"/>
            <a:ext cx="4698165" cy="3523624"/>
          </a:xfrm>
        </p:spPr>
      </p:pic>
      <p:pic>
        <p:nvPicPr>
          <p:cNvPr id="8" name="Segnaposto contenuto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974" y="2629670"/>
            <a:ext cx="4338637" cy="2233121"/>
          </a:xfrm>
        </p:spPr>
      </p:pic>
    </p:spTree>
    <p:extLst>
      <p:ext uri="{BB962C8B-B14F-4D97-AF65-F5344CB8AC3E}">
        <p14:creationId xmlns:p14="http://schemas.microsoft.com/office/powerpoint/2010/main" val="314284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6000" b="1" i="1" u="sng" dirty="0" smtClean="0"/>
              <a:t>Dolomiti</a:t>
            </a:r>
            <a:r>
              <a:rPr lang="it-IT" dirty="0" smtClean="0"/>
              <a:t>: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052401" y="2032000"/>
            <a:ext cx="3992732" cy="576262"/>
          </a:xfrm>
        </p:spPr>
        <p:txBody>
          <a:bodyPr/>
          <a:lstStyle/>
          <a:p>
            <a:pPr algn="ctr"/>
            <a:r>
              <a:rPr lang="it-IT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Patrimonio Unesco</a:t>
            </a:r>
            <a:endParaRPr lang="it-IT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958" y="2915482"/>
            <a:ext cx="3469392" cy="2602044"/>
          </a:xfrm>
        </p:spPr>
      </p:pic>
      <p:pic>
        <p:nvPicPr>
          <p:cNvPr id="8" name="Segnaposto contenuto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563" y="2927974"/>
            <a:ext cx="4338637" cy="2589552"/>
          </a:xfrm>
        </p:spPr>
      </p:pic>
    </p:spTree>
    <p:extLst>
      <p:ext uri="{BB962C8B-B14F-4D97-AF65-F5344CB8AC3E}">
        <p14:creationId xmlns:p14="http://schemas.microsoft.com/office/powerpoint/2010/main" val="237953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ilo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129</TotalTime>
  <Words>424</Words>
  <Application>Microsoft Office PowerPoint</Application>
  <PresentationFormat>Widescreen</PresentationFormat>
  <Paragraphs>66</Paragraphs>
  <Slides>24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8" baseType="lpstr">
      <vt:lpstr>Arial</vt:lpstr>
      <vt:lpstr>Century Gothic</vt:lpstr>
      <vt:lpstr>Wingdings 3</vt:lpstr>
      <vt:lpstr>Filo</vt:lpstr>
      <vt:lpstr>Trentino-Alto Adige</vt:lpstr>
      <vt:lpstr>Presentazione standard di PowerPoint</vt:lpstr>
      <vt:lpstr>CONFINI:</vt:lpstr>
      <vt:lpstr>L’origine del nome</vt:lpstr>
      <vt:lpstr>Stemma </vt:lpstr>
      <vt:lpstr>Morfologia </vt:lpstr>
      <vt:lpstr>Alpi Atesine:</vt:lpstr>
      <vt:lpstr>Alpi Retiche</vt:lpstr>
      <vt:lpstr>Dolomiti:</vt:lpstr>
      <vt:lpstr>Fiumi: Il principale fiume è l’Adige, secondo in Italia per lunghezza.</vt:lpstr>
      <vt:lpstr>Laghi: numerosi sono i laghi di origine glaciale.</vt:lpstr>
      <vt:lpstr>Presentazione standard di PowerPoint</vt:lpstr>
      <vt:lpstr>Parco nazionale dello Stelvio</vt:lpstr>
      <vt:lpstr>Parco regionale: Adamello Brenta </vt:lpstr>
      <vt:lpstr>Flora e Fauna</vt:lpstr>
      <vt:lpstr>Presentazione standard di PowerPoint</vt:lpstr>
      <vt:lpstr>Presentazione standard di PowerPoint</vt:lpstr>
      <vt:lpstr>Clima:</vt:lpstr>
      <vt:lpstr>Lingua:</vt:lpstr>
      <vt:lpstr>Economia </vt:lpstr>
      <vt:lpstr>Le province</vt:lpstr>
      <vt:lpstr>Folclore</vt:lpstr>
      <vt:lpstr>Piatti tipici:</vt:lpstr>
      <vt:lpstr>Realizzato da Elena Vecchio  classe: IA a.s. 2015-2016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Trentino-Alto Adige</dc:title>
  <dc:creator>Sebastiano</dc:creator>
  <cp:lastModifiedBy>Utente</cp:lastModifiedBy>
  <cp:revision>16</cp:revision>
  <dcterms:created xsi:type="dcterms:W3CDTF">2016-05-08T12:58:00Z</dcterms:created>
  <dcterms:modified xsi:type="dcterms:W3CDTF">2016-05-11T10:42:38Z</dcterms:modified>
</cp:coreProperties>
</file>