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TENTE" initials="U" lastIdx="2" clrIdx="0">
    <p:extLst>
      <p:ext uri="{19B8F6BF-5375-455C-9EA6-DF929625EA0E}">
        <p15:presenceInfo xmlns:p15="http://schemas.microsoft.com/office/powerpoint/2012/main" xmlns="" userId="UTEN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00CC00"/>
    <a:srgbClr val="663300"/>
    <a:srgbClr val="F6F6FE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70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Foglio_di_lavoro_di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 smtClean="0"/>
              <a:t>percentuale</a:t>
            </a:r>
            <a:endParaRPr lang="en-US" dirty="0"/>
          </a:p>
        </c:rich>
      </c:tx>
      <c:layout>
        <c:manualLayout>
          <c:xMode val="edge"/>
          <c:yMode val="edge"/>
          <c:x val="0.4357510616650353"/>
          <c:y val="2.2644120017402097E-2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Colonna1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3D66612C-F2B5-49E0-8348-319197D47B86}" type="VALUE">
                      <a:rPr lang="en-US" smtClean="0"/>
                      <a:pPr/>
                      <a:t>[VALORE]</a:t>
                    </a:fld>
                    <a:endParaRPr lang="it-IT"/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Foglio1!$A$3:$A$5</c:f>
              <c:strCache>
                <c:ptCount val="3"/>
                <c:pt idx="0">
                  <c:v>MONTAGNE</c:v>
                </c:pt>
                <c:pt idx="1">
                  <c:v>COLLINE</c:v>
                </c:pt>
                <c:pt idx="2">
                  <c:v>PIANURE</c:v>
                </c:pt>
              </c:strCache>
            </c:strRef>
          </c:cat>
          <c:val>
            <c:numRef>
              <c:f>Foglio1!$B$3:$B$5</c:f>
              <c:numCache>
                <c:formatCode>0.00%</c:formatCode>
                <c:ptCount val="3"/>
                <c:pt idx="0">
                  <c:v>0.251</c:v>
                </c:pt>
                <c:pt idx="1">
                  <c:v>0.27100000000000002</c:v>
                </c:pt>
                <c:pt idx="2">
                  <c:v>0.47800000000000004</c:v>
                </c:pt>
              </c:numCache>
            </c:numRef>
          </c:val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30720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27478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17779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2447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06410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0173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97666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3665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554920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21436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4228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075FB-89BE-46DE-A283-FA4EDBD6C98F}" type="datetimeFigureOut">
              <a:rPr lang="it-IT" smtClean="0"/>
              <a:pPr/>
              <a:t>15/06/2016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F5C94-EC86-4C84-9DC2-78872048CE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5018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4787630" y="0"/>
            <a:ext cx="3417257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bg1"/>
                    </a:gs>
                    <a:gs pos="48000">
                      <a:schemeClr val="accent6">
                        <a:lumMod val="97000"/>
                        <a:lumOff val="3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Showcard Gothic" panose="04020904020102020604" pitchFamily="82" charset="0"/>
              </a:rPr>
              <a:t>L’EMILIA</a:t>
            </a:r>
            <a:r>
              <a:rPr lang="it-IT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bg1"/>
                    </a:gs>
                    <a:gs pos="48000">
                      <a:schemeClr val="accent6">
                        <a:lumMod val="97000"/>
                        <a:lumOff val="3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Goudy Stout" panose="0202090407030B020401" pitchFamily="18" charset="0"/>
              </a:rPr>
              <a:t> </a:t>
            </a:r>
            <a:r>
              <a:rPr lang="it-IT" sz="48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bg1"/>
                    </a:gs>
                    <a:gs pos="48000">
                      <a:schemeClr val="accent6">
                        <a:lumMod val="97000"/>
                        <a:lumOff val="3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Showcard Gothic" panose="04020904020102020604" pitchFamily="82" charset="0"/>
              </a:rPr>
              <a:t>ROMAGNA</a:t>
            </a:r>
          </a:p>
          <a:p>
            <a:pPr algn="ctr"/>
            <a:endParaRPr lang="it-IT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8925" y="1846659"/>
            <a:ext cx="7833646" cy="415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862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arrotondato 13"/>
          <p:cNvSpPr/>
          <p:nvPr/>
        </p:nvSpPr>
        <p:spPr>
          <a:xfrm>
            <a:off x="4436203" y="3920166"/>
            <a:ext cx="1901227" cy="166583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5088" y="1798736"/>
            <a:ext cx="5151422" cy="3397746"/>
          </a:xfrm>
          <a:prstGeom prst="rect">
            <a:avLst/>
          </a:prstGeom>
        </p:spPr>
      </p:pic>
      <p:sp>
        <p:nvSpPr>
          <p:cNvPr id="6" name="Rettangolo arrotondato 5"/>
          <p:cNvSpPr/>
          <p:nvPr/>
        </p:nvSpPr>
        <p:spPr>
          <a:xfrm>
            <a:off x="5495456" y="3829629"/>
            <a:ext cx="760491" cy="28065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arrotondato 6"/>
          <p:cNvSpPr/>
          <p:nvPr/>
        </p:nvSpPr>
        <p:spPr>
          <a:xfrm>
            <a:off x="7333310" y="4390944"/>
            <a:ext cx="651849" cy="3440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8329191" y="4906992"/>
            <a:ext cx="706170" cy="39835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6808209" y="1638690"/>
            <a:ext cx="1801639" cy="54320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5305333" y="1711118"/>
            <a:ext cx="660903" cy="22633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arrotondato 10"/>
          <p:cNvSpPr/>
          <p:nvPr/>
        </p:nvSpPr>
        <p:spPr>
          <a:xfrm>
            <a:off x="9506141" y="4780238"/>
            <a:ext cx="1273521" cy="4886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108642" y="5"/>
            <a:ext cx="12004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VIE DI COMUNICAZIONE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90122" y="1167782"/>
            <a:ext cx="11766485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COMUNICAZIONI </a:t>
            </a:r>
            <a:r>
              <a:rPr lang="it-IT" dirty="0" smtClean="0"/>
              <a:t> </a:t>
            </a:r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STRADALI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A1:</a:t>
            </a:r>
            <a:r>
              <a:rPr lang="it-IT" sz="2800" dirty="0"/>
              <a:t> Nord-Ovest Milano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A22: </a:t>
            </a:r>
            <a:r>
              <a:rPr lang="it-IT" sz="2800" dirty="0"/>
              <a:t>Brennero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A13: </a:t>
            </a:r>
            <a:r>
              <a:rPr lang="it-IT" sz="2800" dirty="0"/>
              <a:t>Padova Venezia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A15: </a:t>
            </a:r>
            <a:r>
              <a:rPr lang="it-IT" sz="2800" dirty="0"/>
              <a:t>La Spezia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A1: </a:t>
            </a:r>
            <a:r>
              <a:rPr lang="it-IT" sz="2800" dirty="0"/>
              <a:t>Sud Firenze Roma</a:t>
            </a:r>
          </a:p>
          <a:p>
            <a:r>
              <a:rPr lang="it-IT" sz="2800" dirty="0">
                <a:solidFill>
                  <a:srgbClr val="00CC00"/>
                </a:solidFill>
              </a:rPr>
              <a:t>E45: </a:t>
            </a:r>
            <a:r>
              <a:rPr lang="it-IT" sz="2800" dirty="0"/>
              <a:t>Perugia Roma</a:t>
            </a:r>
          </a:p>
          <a:p>
            <a:r>
              <a:rPr lang="it-IT" sz="2800" dirty="0">
                <a:solidFill>
                  <a:srgbClr val="00CC00"/>
                </a:solidFill>
              </a:rPr>
              <a:t>A14: </a:t>
            </a:r>
            <a:r>
              <a:rPr lang="it-IT" sz="2800" dirty="0"/>
              <a:t>Ancona </a:t>
            </a:r>
            <a:r>
              <a:rPr lang="it-IT" sz="2800" dirty="0" smtClean="0"/>
              <a:t>Bari</a:t>
            </a:r>
          </a:p>
          <a:p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COMUNICAZIONI AEREE</a:t>
            </a:r>
          </a:p>
          <a:p>
            <a:r>
              <a:rPr lang="it-IT" sz="2800" dirty="0"/>
              <a:t>AEROPORTI: </a:t>
            </a:r>
            <a:r>
              <a:rPr lang="it-IT" sz="2800" dirty="0" smtClean="0"/>
              <a:t>Parma, Bologna, Forlì Cesena, Rimini</a:t>
            </a:r>
            <a:endParaRPr lang="it-IT" sz="5400" b="1" dirty="0">
              <a:solidFill>
                <a:srgbClr val="FF006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4934143" y="4169030"/>
            <a:ext cx="968719" cy="96870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8439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12059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LO SAPEVATE CHE…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24689" y="668174"/>
            <a:ext cx="12074305" cy="5934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 cstate="print"/>
          <a:srcRect l="20728" t="34233" r="39001" b="24960"/>
          <a:stretch/>
        </p:blipFill>
        <p:spPr>
          <a:xfrm>
            <a:off x="5977371" y="3822685"/>
            <a:ext cx="4877734" cy="27801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820" y="882785"/>
            <a:ext cx="5330408" cy="265601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144856" y="742384"/>
            <a:ext cx="382057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All’inizio la regione si chiamava solo Emilia dal nome della strada romana dedicata al console Emilio Lepido.</a:t>
            </a:r>
          </a:p>
          <a:p>
            <a:r>
              <a:rPr lang="it-IT" sz="2800" dirty="0"/>
              <a:t>Dopo la caduta dell’Impero Romano i Bizantini conquistarono la zona orientale e la chiamarono </a:t>
            </a:r>
            <a:r>
              <a:rPr lang="it-IT" sz="2800" dirty="0" smtClean="0"/>
              <a:t>«Romania» </a:t>
            </a:r>
            <a:r>
              <a:rPr lang="it-IT" sz="2800" dirty="0"/>
              <a:t>cioè </a:t>
            </a:r>
            <a:r>
              <a:rPr lang="it-IT" sz="2800" dirty="0" smtClean="0"/>
              <a:t>«terra </a:t>
            </a:r>
            <a:r>
              <a:rPr lang="it-IT" sz="2800" dirty="0"/>
              <a:t>dei </a:t>
            </a:r>
            <a:r>
              <a:rPr lang="it-IT" sz="2800" dirty="0" smtClean="0"/>
              <a:t>Romani». </a:t>
            </a:r>
            <a:r>
              <a:rPr lang="it-IT" sz="2800" dirty="0"/>
              <a:t>Da questi due nomi è derivato quello di Emilia Romagna </a:t>
            </a:r>
          </a:p>
        </p:txBody>
      </p:sp>
      <p:sp>
        <p:nvSpPr>
          <p:cNvPr id="11" name="Ovale 10"/>
          <p:cNvSpPr/>
          <p:nvPr/>
        </p:nvSpPr>
        <p:spPr>
          <a:xfrm rot="1597137">
            <a:off x="6443372" y="1811849"/>
            <a:ext cx="4383212" cy="57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3" name="Connettore 2 12"/>
          <p:cNvCxnSpPr/>
          <p:nvPr/>
        </p:nvCxnSpPr>
        <p:spPr>
          <a:xfrm>
            <a:off x="3657600" y="2000803"/>
            <a:ext cx="3648547" cy="11745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03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26741" y="214183"/>
            <a:ext cx="11911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MONUMENTI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8161" y="971643"/>
            <a:ext cx="2481287" cy="573683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0" y="1065402"/>
            <a:ext cx="8229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sz="2800" dirty="0"/>
          </a:p>
          <a:p>
            <a:r>
              <a:rPr lang="it-IT" sz="2800" dirty="0" smtClean="0"/>
              <a:t>   la </a:t>
            </a:r>
            <a:r>
              <a:rPr lang="it-IT" sz="2800" dirty="0"/>
              <a:t>Torre degli </a:t>
            </a:r>
            <a:r>
              <a:rPr lang="it-IT" sz="2800" dirty="0" smtClean="0"/>
              <a:t>Asinelli   </a:t>
            </a:r>
            <a:endParaRPr lang="it-IT" sz="2800" dirty="0"/>
          </a:p>
        </p:txBody>
      </p:sp>
      <p:sp>
        <p:nvSpPr>
          <p:cNvPr id="7" name="Rettangolo 6"/>
          <p:cNvSpPr/>
          <p:nvPr/>
        </p:nvSpPr>
        <p:spPr>
          <a:xfrm>
            <a:off x="11874" y="3361780"/>
            <a:ext cx="3535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 smtClean="0"/>
              <a:t>   la </a:t>
            </a:r>
            <a:r>
              <a:rPr lang="it-IT" sz="2800" dirty="0"/>
              <a:t>fontana di Nettuno</a:t>
            </a:r>
          </a:p>
        </p:txBody>
      </p:sp>
      <p:sp>
        <p:nvSpPr>
          <p:cNvPr id="8" name="Rettangolo 7"/>
          <p:cNvSpPr/>
          <p:nvPr/>
        </p:nvSpPr>
        <p:spPr>
          <a:xfrm>
            <a:off x="6248" y="5484195"/>
            <a:ext cx="3524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 smtClean="0"/>
              <a:t>   il </a:t>
            </a:r>
            <a:r>
              <a:rPr lang="it-IT" sz="2800" dirty="0"/>
              <a:t>palazzo del Podestà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171" y="768181"/>
            <a:ext cx="3723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   BOLOGNA   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86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/>
          <a:srcRect l="27399"/>
          <a:stretch/>
        </p:blipFill>
        <p:spPr>
          <a:xfrm>
            <a:off x="4555222" y="-77817"/>
            <a:ext cx="6056851" cy="735750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4631" y="1018024"/>
            <a:ext cx="5553937" cy="535884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0" y="271849"/>
            <a:ext cx="4950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   RAVENNA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5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5681" y="561238"/>
            <a:ext cx="5742930" cy="58343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-3" y="140043"/>
            <a:ext cx="5733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   PARMA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56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7048" y="1096649"/>
            <a:ext cx="8388823" cy="5060119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-1" y="205946"/>
            <a:ext cx="11335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   FERRARA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18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6347" y="225274"/>
            <a:ext cx="8419306" cy="640745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70703" y="225274"/>
            <a:ext cx="3064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Modena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0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8718" y="761769"/>
            <a:ext cx="7614564" cy="533446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0" y="255373"/>
            <a:ext cx="5988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50"/>
                </a:solidFill>
                <a:latin typeface="Showcard Gothic" panose="04020904020102020604" pitchFamily="82" charset="0"/>
              </a:rPr>
              <a:t>   SALSOMAGGIORE</a:t>
            </a:r>
            <a:endParaRPr lang="it-IT" sz="3200" dirty="0">
              <a:solidFill>
                <a:srgbClr val="00B050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5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4133" y="1177116"/>
            <a:ext cx="8132769" cy="554174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250266" y="253786"/>
            <a:ext cx="3353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TRADIZIONI      </a:t>
            </a:r>
            <a:endParaRPr lang="it-IT" sz="5400" dirty="0">
              <a:solidFill>
                <a:srgbClr val="FF0066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4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048000" y="1443954"/>
            <a:ext cx="6096000" cy="51398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it-IT" altLang="it-IT" sz="4000" kern="0" dirty="0">
                <a:solidFill>
                  <a:srgbClr val="000000"/>
                </a:solidFill>
                <a:latin typeface="Calibri" panose="020F0502020204030204" pitchFamily="34" charset="0"/>
                <a:cs typeface="Arial"/>
              </a:rPr>
              <a:t>L'Emilia e la Romagna hanno tradizioni, usi alimentari e culinari in diversi casi differenti. L’Emilia ha fama riconosciuta di una cucina solida, saporita e generosamente condita. La cucina romagnola è più semplice e ruvida.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it-IT" altLang="it-IT" sz="4000" kern="0" dirty="0">
                <a:solidFill>
                  <a:srgbClr val="000000"/>
                </a:solidFill>
                <a:latin typeface="Calibri" panose="020F0502020204030204" pitchFamily="34" charset="0"/>
                <a:cs typeface="Arial"/>
              </a:rPr>
              <a:t>   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98854"/>
            <a:ext cx="11903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PIATTI TIPICI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5654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5855" y="1153298"/>
            <a:ext cx="4665250" cy="5544064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0" y="1177642"/>
            <a:ext cx="5774724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Stemma:</a:t>
            </a:r>
            <a:r>
              <a:rPr lang="it-IT" sz="2800" dirty="0"/>
              <a:t> </a:t>
            </a:r>
            <a:r>
              <a:rPr lang="it-IT" sz="2800" dirty="0" smtClean="0"/>
              <a:t>rettangolo con bordo verde con al centro </a:t>
            </a:r>
            <a:r>
              <a:rPr lang="it-IT" sz="2800" dirty="0"/>
              <a:t>u</a:t>
            </a:r>
            <a:r>
              <a:rPr lang="it-IT" sz="2800" dirty="0" smtClean="0"/>
              <a:t>na linea ondulata altrettanto verde </a:t>
            </a:r>
            <a:r>
              <a:rPr lang="it-IT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Superficie: </a:t>
            </a:r>
            <a:r>
              <a:rPr lang="it-IT" sz="2800" dirty="0" smtClean="0"/>
              <a:t>22 446 Km</a:t>
            </a:r>
            <a:r>
              <a:rPr lang="it-IT" sz="2800" baseline="30000" dirty="0" smtClean="0"/>
              <a:t>2</a:t>
            </a:r>
            <a:endParaRPr lang="it-IT" sz="2800" dirty="0" smtClean="0"/>
          </a:p>
          <a:p>
            <a:r>
              <a:rPr lang="it-IT" sz="2800" dirty="0" smtClean="0">
                <a:solidFill>
                  <a:srgbClr val="FF0000"/>
                </a:solidFill>
              </a:rPr>
              <a:t>Capoluogo di regione:</a:t>
            </a:r>
            <a:r>
              <a:rPr lang="it-IT" sz="2800" dirty="0" smtClean="0"/>
              <a:t> Bologna </a:t>
            </a:r>
          </a:p>
          <a:p>
            <a:r>
              <a:rPr lang="it-IT" sz="2800" dirty="0">
                <a:solidFill>
                  <a:srgbClr val="FF0000"/>
                </a:solidFill>
              </a:rPr>
              <a:t>Provincie: </a:t>
            </a:r>
            <a:r>
              <a:rPr lang="it-IT" sz="2800" dirty="0" smtClean="0"/>
              <a:t>Piacenza, Parma, </a:t>
            </a:r>
            <a:r>
              <a:rPr lang="it-IT" sz="2800" dirty="0"/>
              <a:t>R</a:t>
            </a:r>
            <a:r>
              <a:rPr lang="it-IT" sz="2800" dirty="0" smtClean="0"/>
              <a:t>eggio Emilia, </a:t>
            </a:r>
            <a:r>
              <a:rPr lang="it-IT" sz="2800" dirty="0"/>
              <a:t>M</a:t>
            </a:r>
            <a:r>
              <a:rPr lang="it-IT" sz="2800" dirty="0" smtClean="0"/>
              <a:t>odena, </a:t>
            </a:r>
            <a:r>
              <a:rPr lang="it-IT" sz="2800" dirty="0"/>
              <a:t>F</a:t>
            </a:r>
            <a:r>
              <a:rPr lang="it-IT" sz="2800" dirty="0" smtClean="0"/>
              <a:t>errara, Ravenna, Forlì-Cesena, Rimini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Popolazion</a:t>
            </a:r>
            <a:r>
              <a:rPr lang="it-IT" sz="2800" dirty="0">
                <a:solidFill>
                  <a:srgbClr val="FF0000"/>
                </a:solidFill>
              </a:rPr>
              <a:t>e</a:t>
            </a:r>
            <a:r>
              <a:rPr lang="it-IT" sz="2800" dirty="0" smtClean="0">
                <a:solidFill>
                  <a:srgbClr val="FF0000"/>
                </a:solidFill>
              </a:rPr>
              <a:t>: </a:t>
            </a:r>
            <a:r>
              <a:rPr lang="it-IT" sz="2800" dirty="0" smtClean="0"/>
              <a:t>4 352 794 ab.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Densità:</a:t>
            </a:r>
            <a:r>
              <a:rPr lang="it-IT" sz="2800" dirty="0" smtClean="0"/>
              <a:t> 194 ab./ km</a:t>
            </a:r>
            <a:r>
              <a:rPr lang="it-IT" sz="2800" baseline="30000" dirty="0" smtClean="0"/>
              <a:t>2</a:t>
            </a:r>
          </a:p>
          <a:p>
            <a:r>
              <a:rPr lang="it-IT" sz="2800" dirty="0">
                <a:solidFill>
                  <a:srgbClr val="FF0000"/>
                </a:solidFill>
              </a:rPr>
              <a:t>Lingue parlate: </a:t>
            </a:r>
            <a:r>
              <a:rPr lang="it-IT" sz="2800" dirty="0"/>
              <a:t>dialetto </a:t>
            </a:r>
            <a:r>
              <a:rPr lang="it-IT" sz="2800" dirty="0" smtClean="0"/>
              <a:t>Emilio Romagnolo e Italiano</a:t>
            </a:r>
            <a:endParaRPr lang="it-IT" sz="2800" baseline="30000" dirty="0" smtClean="0"/>
          </a:p>
          <a:p>
            <a:endParaRPr lang="it-IT" sz="2800" baseline="30000" dirty="0" smtClean="0"/>
          </a:p>
          <a:p>
            <a:endParaRPr lang="it-IT" sz="2800" baseline="30000" dirty="0" smtClean="0"/>
          </a:p>
          <a:p>
            <a:endParaRPr lang="it-IT" sz="2800" baseline="30000" dirty="0" smtClean="0"/>
          </a:p>
          <a:p>
            <a:endParaRPr lang="it-IT" sz="2800" dirty="0" smtClean="0"/>
          </a:p>
          <a:p>
            <a:r>
              <a:rPr lang="it-IT" sz="2400" dirty="0" smtClean="0"/>
              <a:t> </a:t>
            </a:r>
            <a:endParaRPr lang="it-IT" sz="24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5855" y="1177642"/>
            <a:ext cx="4665250" cy="5544064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38897" y="65903"/>
            <a:ext cx="10849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CARTA D’IDENTITÁ</a:t>
            </a:r>
          </a:p>
        </p:txBody>
      </p:sp>
    </p:spTree>
    <p:extLst>
      <p:ext uri="{BB962C8B-B14F-4D97-AF65-F5344CB8AC3E}">
        <p14:creationId xmlns:p14="http://schemas.microsoft.com/office/powerpoint/2010/main" xmlns="" val="312793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575" y="191743"/>
            <a:ext cx="8516850" cy="647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97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0843" y="322819"/>
            <a:ext cx="8230313" cy="621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740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8540" y="118585"/>
            <a:ext cx="8394920" cy="662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986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8540" y="210033"/>
            <a:ext cx="8394920" cy="64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04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803633" y="8390"/>
            <a:ext cx="8170877" cy="655564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6000" dirty="0" smtClean="0">
                <a:latin typeface="Showcard Gothic" panose="04020904020102020604" pitchFamily="82" charset="0"/>
              </a:rPr>
              <a:t>LAVORO</a:t>
            </a:r>
          </a:p>
          <a:p>
            <a:pPr algn="ctr"/>
            <a:r>
              <a:rPr lang="it-IT" sz="6000" dirty="0" smtClean="0">
                <a:latin typeface="Showcard Gothic" panose="04020904020102020604" pitchFamily="82" charset="0"/>
              </a:rPr>
              <a:t> REALIZZATO</a:t>
            </a:r>
          </a:p>
          <a:p>
            <a:pPr algn="ctr"/>
            <a:r>
              <a:rPr lang="it-IT" sz="6000" dirty="0" smtClean="0">
                <a:latin typeface="Showcard Gothic" panose="04020904020102020604" pitchFamily="82" charset="0"/>
              </a:rPr>
              <a:t> DA:</a:t>
            </a:r>
          </a:p>
          <a:p>
            <a:pPr algn="ctr"/>
            <a:endParaRPr lang="it-IT" sz="6000" dirty="0">
              <a:latin typeface="Showcard Gothic" panose="04020904020102020604" pitchFamily="82" charset="0"/>
            </a:endParaRPr>
          </a:p>
          <a:p>
            <a:pPr algn="ctr"/>
            <a:r>
              <a:rPr lang="it-IT" sz="6000" dirty="0" smtClean="0">
                <a:latin typeface="Showcard Gothic" panose="04020904020102020604" pitchFamily="82" charset="0"/>
              </a:rPr>
              <a:t>FRANCESCO LA </a:t>
            </a:r>
            <a:r>
              <a:rPr lang="it-IT" sz="6000" dirty="0" smtClean="0">
                <a:latin typeface="Showcard Gothic" panose="04020904020102020604" pitchFamily="82" charset="0"/>
              </a:rPr>
              <a:t>MALFA</a:t>
            </a:r>
          </a:p>
          <a:p>
            <a:pPr algn="ctr"/>
            <a:r>
              <a:rPr lang="it-IT" sz="6000" dirty="0" smtClean="0">
                <a:latin typeface="Showcard Gothic" panose="04020904020102020604" pitchFamily="82" charset="0"/>
              </a:rPr>
              <a:t>1 A</a:t>
            </a:r>
          </a:p>
          <a:p>
            <a:pPr algn="ctr"/>
            <a:r>
              <a:rPr lang="it-IT" sz="6000" smtClean="0">
                <a:latin typeface="Showcard Gothic" panose="04020904020102020604" pitchFamily="82" charset="0"/>
              </a:rPr>
              <a:t>2015/2016</a:t>
            </a:r>
            <a:endParaRPr lang="it-IT" sz="6000" dirty="0"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842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80087" y="370702"/>
            <a:ext cx="11327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CONFINI</a:t>
            </a:r>
            <a:endParaRPr lang="it-IT" sz="5400" b="1" dirty="0">
              <a:solidFill>
                <a:srgbClr val="FF006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6596" y="2486684"/>
            <a:ext cx="5454745" cy="310965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97708" y="1474574"/>
            <a:ext cx="622780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Nord: </a:t>
            </a:r>
            <a:r>
              <a:rPr lang="it-IT" sz="2800" dirty="0" smtClean="0"/>
              <a:t>Lombardia e Veneto 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Sud: </a:t>
            </a:r>
            <a:r>
              <a:rPr lang="it-IT" sz="2800" dirty="0" smtClean="0"/>
              <a:t>Toscana e Marche 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Est: </a:t>
            </a:r>
            <a:r>
              <a:rPr lang="it-IT" sz="2800" dirty="0" smtClean="0"/>
              <a:t>bagnata del Mar Adriatico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Ovest: </a:t>
            </a:r>
            <a:r>
              <a:rPr lang="it-IT" sz="2800" dirty="0" smtClean="0"/>
              <a:t>Liguria e Piemonte</a:t>
            </a:r>
          </a:p>
          <a:p>
            <a:pPr algn="just"/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  CONFINI NATURALI</a:t>
            </a:r>
          </a:p>
          <a:p>
            <a:pPr algn="just"/>
            <a:r>
              <a:rPr lang="it-IT" sz="2800" dirty="0" smtClean="0">
                <a:solidFill>
                  <a:srgbClr val="FF0000"/>
                </a:solidFill>
                <a:ea typeface="+mj-ea"/>
                <a:cs typeface="+mj-cs"/>
              </a:rPr>
              <a:t>Nord: </a:t>
            </a:r>
            <a:r>
              <a:rPr lang="it-IT" sz="2800" dirty="0" smtClean="0">
                <a:ea typeface="+mj-ea"/>
                <a:cs typeface="+mj-cs"/>
              </a:rPr>
              <a:t>fiume Po</a:t>
            </a:r>
          </a:p>
          <a:p>
            <a:r>
              <a:rPr lang="it-IT" sz="2800" dirty="0" smtClean="0">
                <a:solidFill>
                  <a:srgbClr val="FF0000"/>
                </a:solidFill>
                <a:ea typeface="+mj-ea"/>
                <a:cs typeface="+mj-cs"/>
              </a:rPr>
              <a:t>Ovest e Sud: </a:t>
            </a:r>
            <a:r>
              <a:rPr lang="it-IT" sz="2800" dirty="0" smtClean="0">
                <a:ea typeface="+mj-ea"/>
                <a:cs typeface="+mj-cs"/>
              </a:rPr>
              <a:t>Appennino Tosco Emiliano e Appennino Ligure</a:t>
            </a:r>
          </a:p>
          <a:p>
            <a:r>
              <a:rPr lang="it-IT" sz="2800" dirty="0" smtClean="0">
                <a:solidFill>
                  <a:srgbClr val="FF0000"/>
                </a:solidFill>
                <a:ea typeface="+mj-ea"/>
                <a:cs typeface="+mj-cs"/>
              </a:rPr>
              <a:t>Est: </a:t>
            </a:r>
            <a:r>
              <a:rPr lang="it-IT" sz="2800" dirty="0" smtClean="0">
                <a:ea typeface="+mj-ea"/>
                <a:cs typeface="+mj-cs"/>
              </a:rPr>
              <a:t>Mar Adriatico</a:t>
            </a:r>
          </a:p>
        </p:txBody>
      </p:sp>
    </p:spTree>
    <p:extLst>
      <p:ext uri="{BB962C8B-B14F-4D97-AF65-F5344CB8AC3E}">
        <p14:creationId xmlns:p14="http://schemas.microsoft.com/office/powerpoint/2010/main" xmlns="" val="176015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21276" y="1375719"/>
            <a:ext cx="116647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Mari: </a:t>
            </a:r>
            <a:r>
              <a:rPr lang="it-IT" sz="2800" dirty="0" smtClean="0"/>
              <a:t>Mar </a:t>
            </a:r>
            <a:r>
              <a:rPr lang="it-IT" sz="2800" dirty="0"/>
              <a:t>A</a:t>
            </a:r>
            <a:r>
              <a:rPr lang="it-IT" sz="2800" dirty="0" smtClean="0"/>
              <a:t>driatico</a:t>
            </a:r>
          </a:p>
          <a:p>
            <a:r>
              <a:rPr lang="it-IT" sz="2800" dirty="0">
                <a:solidFill>
                  <a:srgbClr val="FF0000"/>
                </a:solidFill>
              </a:rPr>
              <a:t>Fiumi: </a:t>
            </a:r>
            <a:r>
              <a:rPr lang="it-IT" sz="2800" dirty="0" smtClean="0"/>
              <a:t>il principale fiume che troviamo è il </a:t>
            </a:r>
            <a:r>
              <a:rPr lang="it-IT" sz="2800" dirty="0"/>
              <a:t>P</a:t>
            </a:r>
            <a:r>
              <a:rPr lang="it-IT" sz="2800" dirty="0" smtClean="0"/>
              <a:t>o, poi ci sono il Trebbia, il Taro, il Secchia e il Panaro (che sono affluenti del Po) ; infine l’ultimo dei principali fiumi è il Reno che sfocia direttamente in mare.</a:t>
            </a:r>
          </a:p>
          <a:p>
            <a:r>
              <a:rPr lang="it-IT" sz="2800" dirty="0" smtClean="0">
                <a:solidFill>
                  <a:srgbClr val="FF0000"/>
                </a:solidFill>
              </a:rPr>
              <a:t>Laghi: </a:t>
            </a:r>
            <a:r>
              <a:rPr lang="it-IT" sz="2800" dirty="0" smtClean="0"/>
              <a:t>i maggiori specchi d’acqua si trovano nelle Valli di Comacchio 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/>
          <a:srcRect l="18768" t="34786" r="38123" b="21160"/>
          <a:stretch/>
        </p:blipFill>
        <p:spPr>
          <a:xfrm>
            <a:off x="6310137" y="3930254"/>
            <a:ext cx="4901560" cy="2817563"/>
          </a:xfrm>
          <a:prstGeom prst="roundRect">
            <a:avLst>
              <a:gd name="adj" fmla="val 16667"/>
            </a:avLst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893" y="4128183"/>
            <a:ext cx="3828020" cy="2537430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CasellaDiTesto 3"/>
          <p:cNvSpPr txBox="1"/>
          <p:nvPr/>
        </p:nvSpPr>
        <p:spPr>
          <a:xfrm>
            <a:off x="148281" y="82379"/>
            <a:ext cx="11837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MARI FIUMI E LAGHI</a:t>
            </a:r>
          </a:p>
        </p:txBody>
      </p:sp>
    </p:spTree>
    <p:extLst>
      <p:ext uri="{BB962C8B-B14F-4D97-AF65-F5344CB8AC3E}">
        <p14:creationId xmlns:p14="http://schemas.microsoft.com/office/powerpoint/2010/main" xmlns="" val="204738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1629127" y="3716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MONTAGNE COLLINE E PIANURE</a:t>
            </a:r>
          </a:p>
        </p:txBody>
      </p:sp>
      <p:graphicFrame>
        <p:nvGraphicFramePr>
          <p:cNvPr id="9" name="Grafico 8"/>
          <p:cNvGraphicFramePr/>
          <p:nvPr>
            <p:extLst>
              <p:ext uri="{D42A27DB-BD31-4B8C-83A1-F6EECF244321}">
                <p14:modId xmlns:p14="http://schemas.microsoft.com/office/powerpoint/2010/main" xmlns="" val="161443658"/>
              </p:ext>
            </p:extLst>
          </p:nvPr>
        </p:nvGraphicFramePr>
        <p:xfrm>
          <a:off x="5236913" y="1597185"/>
          <a:ext cx="7093339" cy="448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12191" r="20957"/>
          <a:stretch/>
        </p:blipFill>
        <p:spPr>
          <a:xfrm>
            <a:off x="9044399" y="2507693"/>
            <a:ext cx="597528" cy="744845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417" r="21976"/>
          <a:stretch/>
        </p:blipFill>
        <p:spPr>
          <a:xfrm>
            <a:off x="8924345" y="3413144"/>
            <a:ext cx="2153107" cy="625679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17695" y="1457608"/>
            <a:ext cx="541397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0000"/>
                </a:solidFill>
              </a:rPr>
              <a:t>Montagne: </a:t>
            </a:r>
            <a:r>
              <a:rPr lang="it-IT" sz="2800" dirty="0"/>
              <a:t>25,10%; il monte più alto è il monte Cimone</a:t>
            </a:r>
          </a:p>
          <a:p>
            <a:r>
              <a:rPr lang="it-IT" sz="2800" dirty="0">
                <a:solidFill>
                  <a:srgbClr val="FF0000"/>
                </a:solidFill>
              </a:rPr>
              <a:t>Colline: </a:t>
            </a:r>
            <a:r>
              <a:rPr lang="it-IT" sz="2800" dirty="0"/>
              <a:t>27,10%; </a:t>
            </a:r>
          </a:p>
          <a:p>
            <a:r>
              <a:rPr lang="it-IT" sz="2800" dirty="0">
                <a:solidFill>
                  <a:srgbClr val="FF0000"/>
                </a:solidFill>
              </a:rPr>
              <a:t>Pianure: </a:t>
            </a:r>
            <a:r>
              <a:rPr lang="it-IT" sz="2800" dirty="0"/>
              <a:t>47,80%; la più estesa è la Pianura Padana</a:t>
            </a:r>
          </a:p>
          <a:p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47" r="17488" b="8569"/>
          <a:stretch/>
        </p:blipFill>
        <p:spPr>
          <a:xfrm>
            <a:off x="6963839" y="3293205"/>
            <a:ext cx="1412340" cy="789611"/>
          </a:xfrm>
          <a:prstGeom prst="rect">
            <a:avLst/>
          </a:prstGeom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7695" y="3840593"/>
            <a:ext cx="6419850" cy="2924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3540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5400" b="1" dirty="0">
                <a:solidFill>
                  <a:srgbClr val="FF0066"/>
                </a:solidFill>
              </a:rPr>
              <a:t>CLIMA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 cstate="print"/>
          <a:srcRect l="19198" t="35206" r="38268" b="21783"/>
          <a:stretch/>
        </p:blipFill>
        <p:spPr>
          <a:xfrm>
            <a:off x="3991948" y="1862948"/>
            <a:ext cx="7884368" cy="448468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1967" y="2154995"/>
            <a:ext cx="37135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0000"/>
                </a:solidFill>
              </a:rPr>
              <a:t>Clima: </a:t>
            </a:r>
            <a:r>
              <a:rPr lang="it-IT" sz="2800" dirty="0"/>
              <a:t>il clima è continentale con inverni freddi e nebbiosi ed estati calde e afose. Lungo la costa il clima è più </a:t>
            </a:r>
            <a:r>
              <a:rPr lang="it-IT" sz="2800" dirty="0" smtClean="0"/>
              <a:t>mite, grazie al clima è molto sviluppato il turismo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xmlns="" val="1154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1387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5400" b="1" dirty="0" smtClean="0">
                <a:solidFill>
                  <a:srgbClr val="FF0066"/>
                </a:solidFill>
              </a:rPr>
              <a:t>PARCHI NAZIONALI</a:t>
            </a:r>
            <a:endParaRPr lang="it-IT" sz="5400" b="1" dirty="0">
              <a:solidFill>
                <a:srgbClr val="FF0066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838200" y="1246206"/>
            <a:ext cx="496507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>
                <a:solidFill>
                  <a:srgbClr val="FF0000"/>
                </a:solidFill>
              </a:rPr>
              <a:t>Parchi Nazionali: </a:t>
            </a:r>
            <a:r>
              <a:rPr lang="it-IT" dirty="0" smtClean="0"/>
              <a:t>abbiamo due parchi nazionali: il primo si chiama Parco Nazionale Appennino Tosco-Emiliano, il secondo si chiama Parco Nazionale Foreste Casentinesi Monte Falterona e Campigna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93523" y="1300528"/>
            <a:ext cx="5619750" cy="314325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3271" y="3752661"/>
            <a:ext cx="3716448" cy="27873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4023618"/>
            <a:ext cx="4010214" cy="26813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8447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08230" y="72428"/>
            <a:ext cx="11660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ECONOMIA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5838309"/>
              </p:ext>
            </p:extLst>
          </p:nvPr>
        </p:nvGraphicFramePr>
        <p:xfrm>
          <a:off x="266585" y="918842"/>
          <a:ext cx="8261151" cy="5825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3717"/>
                <a:gridCol w="2753717"/>
                <a:gridCol w="2753717"/>
              </a:tblGrid>
              <a:tr h="445337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SETTORE PRIMARIO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SETTORE SECONDARIO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SETTORE</a:t>
                      </a:r>
                      <a:r>
                        <a:rPr lang="it-IT" baseline="0" dirty="0" smtClean="0"/>
                        <a:t> TERZIARIO</a:t>
                      </a:r>
                      <a:endParaRPr lang="it-IT" dirty="0"/>
                    </a:p>
                  </a:txBody>
                  <a:tcPr/>
                </a:tc>
              </a:tr>
              <a:tr h="5380653">
                <a:tc>
                  <a:txBody>
                    <a:bodyPr/>
                    <a:lstStyle/>
                    <a:p>
                      <a:r>
                        <a:rPr lang="it-IT" dirty="0" smtClean="0"/>
                        <a:t>Nel settore primario, la regione può contare su tutta la Pianura Padana. Sono molti i prodotti DOP e IGP coltivati in regione, ed è diffuso l'allevamento di bovini e suini.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Anche il settore secondario è molto sviluppato e molto variegato a seconda della provincia poiché ognuna di esse ha delle peculiarità: a Parma sono presenti numerosissime industrie alimentari di dimensioni mondiali come Barilla e Parmalat, a Modena, Reggio Emilia e Bologna sono molto diffuse le industrie meccaniche con nomi illustri come ad esempio: Ducati</a:t>
                      </a:r>
                      <a:r>
                        <a:rPr lang="it-IT" baseline="0" dirty="0" smtClean="0"/>
                        <a:t> e</a:t>
                      </a:r>
                      <a:r>
                        <a:rPr lang="it-IT" dirty="0" smtClean="0"/>
                        <a:t> Ferrari.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Il settore terziario è anch'esso sviluppato;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d'estate per il tratto di mare del Mar Adriatico; sia d’inverno per le tante località sciistiche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dell'Appennino, fra cui ricordiamo Sestola e le altre località alle pendici del Monte Cimone, e il Corno alle Scale, nel bolognese.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8631931" y="1367501"/>
            <a:ext cx="364552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D</a:t>
            </a:r>
            <a:r>
              <a:rPr lang="it-IT" sz="2800" b="1" dirty="0" smtClean="0">
                <a:solidFill>
                  <a:srgbClr val="FFFF00"/>
                </a:solidFill>
              </a:rPr>
              <a:t>O</a:t>
            </a:r>
            <a:r>
              <a:rPr lang="it-IT" sz="2800" b="1" dirty="0" smtClean="0">
                <a:solidFill>
                  <a:srgbClr val="FF0000"/>
                </a:solidFill>
              </a:rPr>
              <a:t>P</a:t>
            </a:r>
          </a:p>
          <a:p>
            <a:r>
              <a:rPr lang="it-IT" sz="2000" dirty="0" smtClean="0"/>
              <a:t>D= Denominazione </a:t>
            </a:r>
          </a:p>
          <a:p>
            <a:r>
              <a:rPr lang="it-IT" sz="2000" dirty="0" smtClean="0"/>
              <a:t>O= Origine</a:t>
            </a:r>
          </a:p>
          <a:p>
            <a:r>
              <a:rPr lang="it-IT" sz="2000" dirty="0" smtClean="0"/>
              <a:t>P= Protetta</a:t>
            </a:r>
          </a:p>
          <a:p>
            <a:endParaRPr lang="it-IT" dirty="0" smtClean="0"/>
          </a:p>
          <a:p>
            <a:endParaRPr lang="it-IT" dirty="0" smtClean="0"/>
          </a:p>
          <a:p>
            <a:pPr algn="ctr"/>
            <a:endParaRPr lang="it-IT" dirty="0" smtClean="0"/>
          </a:p>
          <a:p>
            <a:pPr algn="ctr"/>
            <a:r>
              <a:rPr lang="it-IT" sz="2800" b="1" dirty="0" smtClean="0">
                <a:solidFill>
                  <a:srgbClr val="0000FF"/>
                </a:solidFill>
              </a:rPr>
              <a:t>I</a:t>
            </a:r>
            <a:r>
              <a:rPr lang="it-IT" sz="2800" b="1" dirty="0" smtClean="0">
                <a:solidFill>
                  <a:srgbClr val="FFFF00"/>
                </a:solidFill>
              </a:rPr>
              <a:t>G</a:t>
            </a:r>
            <a:r>
              <a:rPr lang="it-IT" sz="2800" b="1" dirty="0" smtClean="0">
                <a:solidFill>
                  <a:srgbClr val="0000FF"/>
                </a:solidFill>
              </a:rPr>
              <a:t>P</a:t>
            </a:r>
          </a:p>
          <a:p>
            <a:r>
              <a:rPr lang="it-IT" sz="2000" dirty="0" smtClean="0"/>
              <a:t>I= Indicazione </a:t>
            </a:r>
          </a:p>
          <a:p>
            <a:r>
              <a:rPr lang="it-IT" sz="2000" dirty="0" smtClean="0"/>
              <a:t>G= Geografica</a:t>
            </a:r>
          </a:p>
          <a:p>
            <a:r>
              <a:rPr lang="it-IT" sz="2000" dirty="0" smtClean="0"/>
              <a:t>P= Protetta</a:t>
            </a:r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02344" y="1792898"/>
            <a:ext cx="1133475" cy="113347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84241" y="4028830"/>
            <a:ext cx="1133475" cy="1133475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585" y="3437628"/>
            <a:ext cx="2652672" cy="1596099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86262" y="4720419"/>
            <a:ext cx="2546488" cy="1698488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3241" y="5523260"/>
            <a:ext cx="1041298" cy="1125727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2919257" y="5569663"/>
            <a:ext cx="1439098" cy="107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589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/>
          <a:srcRect l="22877" t="44752" r="41172" b="28402"/>
          <a:stretch/>
        </p:blipFill>
        <p:spPr>
          <a:xfrm>
            <a:off x="1362549" y="1981518"/>
            <a:ext cx="9809285" cy="412051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462133" y="516048"/>
            <a:ext cx="119053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GRAFICO DEI</a:t>
            </a:r>
            <a:r>
              <a:rPr lang="it-IT" dirty="0" smtClean="0"/>
              <a:t>  </a:t>
            </a:r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SETTORI</a:t>
            </a:r>
            <a:r>
              <a:rPr lang="it-IT" dirty="0" smtClean="0"/>
              <a:t>  </a:t>
            </a:r>
            <a:r>
              <a:rPr lang="it-IT" sz="5400" b="1" dirty="0" smtClean="0">
                <a:solidFill>
                  <a:srgbClr val="FF0066"/>
                </a:solidFill>
                <a:latin typeface="+mj-lt"/>
                <a:ea typeface="+mj-ea"/>
                <a:cs typeface="+mj-cs"/>
              </a:rPr>
              <a:t>PRODUTTIVI</a:t>
            </a:r>
            <a:endParaRPr lang="it-IT" sz="5400" b="1" dirty="0">
              <a:solidFill>
                <a:srgbClr val="FF0066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20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595</Words>
  <Application>Microsoft Office PowerPoint</Application>
  <PresentationFormat>Personalizzato</PresentationFormat>
  <Paragraphs>99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CLIMA </vt:lpstr>
      <vt:lpstr>PARCHI NAZIONALI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Angela</cp:lastModifiedBy>
  <cp:revision>65</cp:revision>
  <dcterms:created xsi:type="dcterms:W3CDTF">2016-04-20T11:56:32Z</dcterms:created>
  <dcterms:modified xsi:type="dcterms:W3CDTF">2016-06-15T20:36:25Z</dcterms:modified>
</cp:coreProperties>
</file>