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70" r:id="rId12"/>
    <p:sldId id="271" r:id="rId13"/>
    <p:sldId id="266" r:id="rId14"/>
    <p:sldId id="272" r:id="rId15"/>
    <p:sldId id="267" r:id="rId16"/>
    <p:sldId id="268" r:id="rId17"/>
    <p:sldId id="269" r:id="rId18"/>
    <p:sldId id="273" r:id="rId19"/>
    <p:sldId id="274" r:id="rId20"/>
    <p:sldId id="277" r:id="rId21"/>
    <p:sldId id="275" r:id="rId22"/>
    <p:sldId id="278" r:id="rId23"/>
    <p:sldId id="276" r:id="rId2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Stile chiaro 3 - Color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ABFCF23-3B69-468F-B69F-88F6DE6A72F2}" styleName="Stile medio 1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4599"/>
  </p:normalViewPr>
  <p:slideViewPr>
    <p:cSldViewPr snapToGrid="0" snapToObjects="1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BEE37-AAC3-8346-8B83-667E9718AE81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940A75-3C5F-CE49-9FA4-844A9641A84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87616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40A75-3C5F-CE49-9FA4-844A9641A849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84352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1A67-2AD0-D640-9AAE-45EBD931412B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BC426-A6D7-D44C-AFD2-A7CB86C17B2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19578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1A67-2AD0-D640-9AAE-45EBD931412B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BC426-A6D7-D44C-AFD2-A7CB86C17B2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78032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1A67-2AD0-D640-9AAE-45EBD931412B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BC426-A6D7-D44C-AFD2-A7CB86C17B2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4402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1A67-2AD0-D640-9AAE-45EBD931412B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BC426-A6D7-D44C-AFD2-A7CB86C17B2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92044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1A67-2AD0-D640-9AAE-45EBD931412B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BC426-A6D7-D44C-AFD2-A7CB86C17B2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17062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1A67-2AD0-D640-9AAE-45EBD931412B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BC426-A6D7-D44C-AFD2-A7CB86C17B2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76334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1A67-2AD0-D640-9AAE-45EBD931412B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BC426-A6D7-D44C-AFD2-A7CB86C17B2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95794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1A67-2AD0-D640-9AAE-45EBD931412B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BC426-A6D7-D44C-AFD2-A7CB86C17B2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02635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1A67-2AD0-D640-9AAE-45EBD931412B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BC426-A6D7-D44C-AFD2-A7CB86C17B2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73675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1A67-2AD0-D640-9AAE-45EBD931412B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BC426-A6D7-D44C-AFD2-A7CB86C17B2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15541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1A67-2AD0-D640-9AAE-45EBD931412B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BC426-A6D7-D44C-AFD2-A7CB86C17B2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68794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F1A67-2AD0-D640-9AAE-45EBD931412B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BC426-A6D7-D44C-AFD2-A7CB86C17B2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21382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it-IT" sz="8800" dirty="0" smtClean="0"/>
              <a:t>CALABRIA  </a:t>
            </a:r>
            <a:endParaRPr lang="it-IT" sz="88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93360" y="1319484"/>
            <a:ext cx="3995563" cy="447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723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5400" dirty="0" smtClean="0"/>
              <a:t>ECONOMIA</a:t>
            </a:r>
            <a:endParaRPr lang="it-IT" sz="5400" dirty="0"/>
          </a:p>
        </p:txBody>
      </p:sp>
      <p:graphicFrame>
        <p:nvGraphicFramePr>
          <p:cNvPr id="18" name="Segnaposto contenuto 1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361237"/>
              </p:ext>
            </p:extLst>
          </p:nvPr>
        </p:nvGraphicFramePr>
        <p:xfrm>
          <a:off x="838200" y="1825625"/>
          <a:ext cx="105156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3505200"/>
                <a:gridCol w="35052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Settore Primario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Settore Secondario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Settore</a:t>
                      </a:r>
                      <a:r>
                        <a:rPr lang="it-IT" baseline="0" dirty="0" smtClean="0"/>
                        <a:t> Terziario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Ulivo-vite-agrumi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Industrie: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Turismo</a:t>
                      </a:r>
                      <a:r>
                        <a:rPr lang="it-IT" baseline="0" dirty="0" smtClean="0"/>
                        <a:t> estivo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Frutta-cereali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Tessili-Alimentari-Idroelettriche-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Pubblico</a:t>
                      </a:r>
                      <a:r>
                        <a:rPr lang="it-IT" baseline="0" dirty="0" smtClean="0"/>
                        <a:t> Impiego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Allevamento ovino-caprino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Chimiche-Petrolchimiche-Metalmeccaniche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Pesca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7898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Lingue Parlate: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Dialetto Greco-Calabro</a:t>
            </a:r>
          </a:p>
          <a:p>
            <a:r>
              <a:rPr lang="it-IT" dirty="0" smtClean="0"/>
              <a:t>Italiano</a:t>
            </a:r>
          </a:p>
          <a:p>
            <a:r>
              <a:rPr lang="it-IT" dirty="0" smtClean="0"/>
              <a:t>Albanese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5048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Clima: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Prevalentemente Mediterraneo con inverni miti ed estati calde. Sui rilievi diventa fresco d’estate e rigido d’inverno a causa delle abbondanti nevicate.</a:t>
            </a:r>
          </a:p>
        </p:txBody>
      </p:sp>
    </p:spTree>
    <p:extLst>
      <p:ext uri="{BB962C8B-B14F-4D97-AF65-F5344CB8AC3E}">
        <p14:creationId xmlns:p14="http://schemas.microsoft.com/office/powerpoint/2010/main" xmlns="" val="106691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Vie di Comunicazione: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4000" dirty="0" smtClean="0"/>
              <a:t>Autostrada A3    </a:t>
            </a:r>
          </a:p>
          <a:p>
            <a:pPr marL="0" indent="0" algn="ctr">
              <a:buNone/>
            </a:pPr>
            <a:r>
              <a:rPr lang="it-IT" sz="4000" dirty="0" smtClean="0"/>
              <a:t>Salerno-Reggio Calabria</a:t>
            </a:r>
          </a:p>
          <a:p>
            <a:pPr marL="0" indent="0">
              <a:buNone/>
            </a:pPr>
            <a:endParaRPr lang="it-IT" sz="4000" dirty="0" smtClean="0"/>
          </a:p>
          <a:p>
            <a:pPr marL="0" indent="0">
              <a:buNone/>
            </a:pPr>
            <a:r>
              <a:rPr lang="it-IT" sz="4000" dirty="0" smtClean="0"/>
              <a:t>Porti: Gioia Tauro-Crotone-Villa San Giovanni</a:t>
            </a:r>
          </a:p>
          <a:p>
            <a:pPr marL="0" indent="0">
              <a:buNone/>
            </a:pPr>
            <a:endParaRPr lang="it-IT" sz="4000" dirty="0"/>
          </a:p>
          <a:p>
            <a:pPr marL="0" indent="0">
              <a:buNone/>
            </a:pPr>
            <a:r>
              <a:rPr lang="it-IT" sz="4000" dirty="0" err="1" smtClean="0"/>
              <a:t>Aereoporti</a:t>
            </a:r>
            <a:r>
              <a:rPr lang="it-IT" sz="4000" dirty="0" smtClean="0"/>
              <a:t>: Reggio Calabria-Lamezia Terme</a:t>
            </a:r>
          </a:p>
        </p:txBody>
      </p:sp>
    </p:spTree>
    <p:extLst>
      <p:ext uri="{BB962C8B-B14F-4D97-AF65-F5344CB8AC3E}">
        <p14:creationId xmlns:p14="http://schemas.microsoft.com/office/powerpoint/2010/main" xmlns="" val="65823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Turismo.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Molto sviluppato soprattutto negli ultimi anni ed è una delle risorse economiche più importanti della regione.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0" y="3348521"/>
            <a:ext cx="5259092" cy="287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642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Parchi Nazionali: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4948" y="1841159"/>
            <a:ext cx="7269538" cy="4351338"/>
          </a:xfrm>
        </p:spPr>
      </p:pic>
      <p:sp>
        <p:nvSpPr>
          <p:cNvPr id="10" name="CasellaDiTesto 9"/>
          <p:cNvSpPr txBox="1"/>
          <p:nvPr/>
        </p:nvSpPr>
        <p:spPr>
          <a:xfrm>
            <a:off x="8993529" y="1979271"/>
            <a:ext cx="1965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/>
              <a:t>Del Pollino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xmlns="" val="174944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868101"/>
            <a:ext cx="7842813" cy="5359079"/>
          </a:xfrm>
        </p:spPr>
      </p:pic>
      <p:sp>
        <p:nvSpPr>
          <p:cNvPr id="6" name="CasellaDiTesto 5"/>
          <p:cNvSpPr txBox="1"/>
          <p:nvPr/>
        </p:nvSpPr>
        <p:spPr>
          <a:xfrm>
            <a:off x="8866208" y="1932972"/>
            <a:ext cx="29422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/>
              <a:t>Dell’Aspromonte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xmlns="" val="59797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9854" y="520861"/>
            <a:ext cx="7808090" cy="5764191"/>
          </a:xfrm>
        </p:spPr>
      </p:pic>
      <p:sp>
        <p:nvSpPr>
          <p:cNvPr id="5" name="CasellaDiTesto 4"/>
          <p:cNvSpPr txBox="1"/>
          <p:nvPr/>
        </p:nvSpPr>
        <p:spPr>
          <a:xfrm>
            <a:off x="8785185" y="2083443"/>
            <a:ext cx="1696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/>
              <a:t>Della Sila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xmlns="" val="87311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Piatti tipici:</a:t>
            </a:r>
            <a:endParaRPr lang="it-IT" dirty="0"/>
          </a:p>
        </p:txBody>
      </p:sp>
      <p:pic>
        <p:nvPicPr>
          <p:cNvPr id="8" name="Segnaposto contenut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8528" y="1690688"/>
            <a:ext cx="3013574" cy="2199387"/>
          </a:xfr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28423" y="3974130"/>
            <a:ext cx="3371996" cy="2483015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6405" y="241158"/>
            <a:ext cx="3563091" cy="2899060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21923" y="3407000"/>
            <a:ext cx="3244312" cy="2433234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628528" y="4293031"/>
            <a:ext cx="1257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/>
              <a:t>Crispelle</a:t>
            </a:r>
            <a:endParaRPr lang="it-IT" sz="24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8421923" y="5951349"/>
            <a:ext cx="3141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Stocco alla Mammolese</a:t>
            </a:r>
            <a:endParaRPr lang="it-IT" sz="24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9500461" y="1623281"/>
            <a:ext cx="2577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Polpette alla Mammolese</a:t>
            </a:r>
            <a:endParaRPr lang="it-IT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6431797" y="5215637"/>
            <a:ext cx="1088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Frittole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xmlns="" val="2388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Monumenti: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63513" y="1083739"/>
            <a:ext cx="6648772" cy="4986579"/>
          </a:xfrm>
        </p:spPr>
      </p:pic>
      <p:sp>
        <p:nvSpPr>
          <p:cNvPr id="6" name="CasellaDiTesto 5"/>
          <p:cNvSpPr txBox="1"/>
          <p:nvPr/>
        </p:nvSpPr>
        <p:spPr>
          <a:xfrm>
            <a:off x="1735810" y="2231756"/>
            <a:ext cx="2500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Duomo di Cosenza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xmlns="" val="143823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Confini: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N</a:t>
            </a:r>
            <a:r>
              <a:rPr lang="it-IT" dirty="0" smtClean="0"/>
              <a:t>: Basilicata</a:t>
            </a:r>
          </a:p>
          <a:p>
            <a:r>
              <a:rPr lang="it-IT" dirty="0" err="1" smtClean="0"/>
              <a:t>S</a:t>
            </a:r>
            <a:r>
              <a:rPr lang="it-IT" dirty="0" smtClean="0"/>
              <a:t>: Mar Ionio</a:t>
            </a:r>
          </a:p>
          <a:p>
            <a:r>
              <a:rPr lang="it-IT" dirty="0" smtClean="0"/>
              <a:t>E: Mar Ionio</a:t>
            </a:r>
          </a:p>
          <a:p>
            <a:r>
              <a:rPr lang="it-IT" dirty="0" smtClean="0"/>
              <a:t>O: Mar Tirreno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615878" y="11574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0" y="495945"/>
            <a:ext cx="3722143" cy="5889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4856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3546" y="826428"/>
            <a:ext cx="7339739" cy="5450386"/>
          </a:xfrm>
        </p:spPr>
      </p:pic>
      <p:sp>
        <p:nvSpPr>
          <p:cNvPr id="5" name="CasellaDiTesto 4"/>
          <p:cNvSpPr txBox="1"/>
          <p:nvPr/>
        </p:nvSpPr>
        <p:spPr>
          <a:xfrm>
            <a:off x="1116361" y="2014780"/>
            <a:ext cx="27590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/>
              <a:t>Cattedrale di</a:t>
            </a:r>
          </a:p>
          <a:p>
            <a:r>
              <a:rPr lang="it-IT" sz="3200" dirty="0" smtClean="0"/>
              <a:t>Reggio Calabria</a:t>
            </a:r>
          </a:p>
        </p:txBody>
      </p:sp>
    </p:spTree>
    <p:extLst>
      <p:ext uri="{BB962C8B-B14F-4D97-AF65-F5344CB8AC3E}">
        <p14:creationId xmlns:p14="http://schemas.microsoft.com/office/powerpoint/2010/main" xmlns="" val="208713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2218" y="1239864"/>
            <a:ext cx="7562988" cy="5036950"/>
          </a:xfrm>
        </p:spPr>
      </p:pic>
      <p:sp>
        <p:nvSpPr>
          <p:cNvPr id="5" name="CasellaDiTesto 4"/>
          <p:cNvSpPr txBox="1"/>
          <p:nvPr/>
        </p:nvSpPr>
        <p:spPr>
          <a:xfrm>
            <a:off x="1208868" y="2123268"/>
            <a:ext cx="26443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Castello Aragonese</a:t>
            </a:r>
          </a:p>
          <a:p>
            <a:r>
              <a:rPr lang="it-IT" sz="2400" dirty="0" smtClean="0"/>
              <a:t>Di Reggio Calabria 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xmlns="" val="43786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4915" y="365125"/>
            <a:ext cx="10578885" cy="2548556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Museo archeologico nazionale </a:t>
            </a:r>
            <a:br>
              <a:rPr lang="it-IT" dirty="0" smtClean="0"/>
            </a:br>
            <a:r>
              <a:rPr lang="it-IT" dirty="0" smtClean="0"/>
              <a:t>di Reggio Calabria</a:t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Bronzi di Riace</a:t>
            </a:r>
            <a:br>
              <a:rPr lang="it-IT" dirty="0" smtClean="0"/>
            </a:b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04806" y="686943"/>
            <a:ext cx="2770645" cy="5300420"/>
          </a:xfrm>
        </p:spPr>
      </p:pic>
    </p:spTree>
    <p:extLst>
      <p:ext uri="{BB962C8B-B14F-4D97-AF65-F5344CB8AC3E}">
        <p14:creationId xmlns:p14="http://schemas.microsoft.com/office/powerpoint/2010/main" xmlns="" val="133590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9600" dirty="0" smtClean="0"/>
              <a:t>FINE</a:t>
            </a:r>
          </a:p>
          <a:p>
            <a:pPr marL="0" indent="0" algn="r">
              <a:buNone/>
            </a:pPr>
            <a:endParaRPr lang="it-IT" sz="9600" dirty="0"/>
          </a:p>
          <a:p>
            <a:pPr marL="0" indent="0" algn="r">
              <a:buNone/>
            </a:pPr>
            <a:endParaRPr lang="it-IT" sz="2400" dirty="0" smtClean="0"/>
          </a:p>
          <a:p>
            <a:pPr marL="0" indent="0" algn="r">
              <a:buNone/>
            </a:pPr>
            <a:endParaRPr lang="it-IT" sz="2400" dirty="0" smtClean="0"/>
          </a:p>
          <a:p>
            <a:pPr marL="0" indent="0" algn="r">
              <a:buNone/>
            </a:pPr>
            <a:r>
              <a:rPr lang="it-IT" sz="2400" dirty="0" smtClean="0"/>
              <a:t>Giulia </a:t>
            </a:r>
            <a:r>
              <a:rPr lang="it-IT" sz="2400" dirty="0" err="1" smtClean="0"/>
              <a:t>Panebianco</a:t>
            </a:r>
            <a:r>
              <a:rPr lang="it-IT" sz="2400" dirty="0" smtClean="0"/>
              <a:t> 1^A 2015/16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xmlns="" val="119366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Capoluogo di regione:</a:t>
            </a:r>
            <a:br>
              <a:rPr lang="it-IT" smtClean="0"/>
            </a:br>
            <a:r>
              <a:rPr lang="it-IT" smtClean="0"/>
              <a:t>Catanzaro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 </a:t>
            </a:r>
            <a:r>
              <a:rPr lang="it-IT" sz="4000" dirty="0" smtClean="0"/>
              <a:t>Province:</a:t>
            </a:r>
          </a:p>
          <a:p>
            <a:r>
              <a:rPr lang="it-IT" dirty="0" smtClean="0"/>
              <a:t>Cosenza</a:t>
            </a:r>
          </a:p>
          <a:p>
            <a:r>
              <a:rPr lang="it-IT" dirty="0" smtClean="0"/>
              <a:t>Crotone</a:t>
            </a:r>
          </a:p>
          <a:p>
            <a:r>
              <a:rPr lang="it-IT" dirty="0" smtClean="0"/>
              <a:t>Reggio di Calabria</a:t>
            </a:r>
          </a:p>
          <a:p>
            <a:r>
              <a:rPr lang="it-IT" dirty="0" smtClean="0"/>
              <a:t>Vibo Valentia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7851" y="683217"/>
            <a:ext cx="3352800" cy="516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8702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3200" dirty="0" smtClean="0"/>
              <a:t>Superficie: 15.081 km</a:t>
            </a:r>
            <a:r>
              <a:rPr lang="it-IT" sz="3600" baseline="30000" dirty="0"/>
              <a:t>2</a:t>
            </a:r>
            <a:endParaRPr lang="it-IT" sz="3200" dirty="0" smtClean="0"/>
          </a:p>
          <a:p>
            <a:pPr marL="0" indent="0">
              <a:buNone/>
            </a:pPr>
            <a:r>
              <a:rPr lang="it-IT" sz="3200" dirty="0" smtClean="0"/>
              <a:t>Popolazione: 1.956.830 ab.</a:t>
            </a:r>
          </a:p>
          <a:p>
            <a:pPr marL="0" indent="0">
              <a:buNone/>
            </a:pPr>
            <a:r>
              <a:rPr lang="it-IT" sz="3200" dirty="0" smtClean="0"/>
              <a:t>Densità: 130 ab</a:t>
            </a:r>
            <a:r>
              <a:rPr lang="it-IT" sz="3200" smtClean="0"/>
              <a:t>./km</a:t>
            </a:r>
            <a:r>
              <a:rPr lang="it-IT" sz="3200" baseline="30000" smtClean="0"/>
              <a:t>2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xmlns="" val="205086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Principali Montagne: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Monte Pollino</a:t>
            </a:r>
          </a:p>
          <a:p>
            <a:r>
              <a:rPr lang="it-IT" dirty="0" smtClean="0"/>
              <a:t>Massiccio Della Sila</a:t>
            </a:r>
          </a:p>
          <a:p>
            <a:r>
              <a:rPr lang="it-IT" dirty="0" smtClean="0"/>
              <a:t>Aspromonte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1923" y="1230609"/>
            <a:ext cx="3898469" cy="5402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764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Principali Pianure: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Piana di Sibari</a:t>
            </a:r>
          </a:p>
          <a:p>
            <a:r>
              <a:rPr lang="it-IT" dirty="0" smtClean="0"/>
              <a:t>Piana di Gioia Tauro</a:t>
            </a:r>
          </a:p>
          <a:p>
            <a:r>
              <a:rPr lang="it-IT" dirty="0" smtClean="0"/>
              <a:t>Piana di Lamezia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33323" y="75206"/>
            <a:ext cx="3492500" cy="23368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81888" y="2148668"/>
            <a:ext cx="3580108" cy="2376837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33323" y="4525505"/>
            <a:ext cx="3487335" cy="205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5624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Principali Fiumi: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Argentino</a:t>
            </a:r>
          </a:p>
          <a:p>
            <a:r>
              <a:rPr lang="it-IT" dirty="0" smtClean="0"/>
              <a:t>Crati</a:t>
            </a:r>
          </a:p>
          <a:p>
            <a:r>
              <a:rPr lang="it-IT" dirty="0" smtClean="0"/>
              <a:t>Lamato</a:t>
            </a:r>
          </a:p>
          <a:p>
            <a:r>
              <a:rPr lang="it-IT" dirty="0" smtClean="0"/>
              <a:t>Lao</a:t>
            </a:r>
          </a:p>
          <a:p>
            <a:r>
              <a:rPr lang="it-IT" dirty="0" smtClean="0"/>
              <a:t>Neto</a:t>
            </a:r>
          </a:p>
          <a:p>
            <a:r>
              <a:rPr lang="it-IT" dirty="0" err="1" smtClean="0"/>
              <a:t>Raganello</a:t>
            </a:r>
            <a:endParaRPr lang="it-IT" dirty="0" smtClean="0"/>
          </a:p>
          <a:p>
            <a:r>
              <a:rPr lang="it-IT" dirty="0" smtClean="0"/>
              <a:t>Savuto</a:t>
            </a:r>
          </a:p>
          <a:p>
            <a:r>
              <a:rPr lang="it-IT" dirty="0" err="1" smtClean="0"/>
              <a:t>Tacina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70902" y="1239864"/>
            <a:ext cx="5228095" cy="5114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4886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Principali Laghi: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Arvo</a:t>
            </a:r>
            <a:endParaRPr lang="it-IT" dirty="0" smtClean="0"/>
          </a:p>
          <a:p>
            <a:r>
              <a:rPr lang="it-IT" dirty="0" smtClean="0"/>
              <a:t>Ampollino</a:t>
            </a:r>
          </a:p>
          <a:p>
            <a:r>
              <a:rPr lang="it-IT" dirty="0" err="1" smtClean="0"/>
              <a:t>Cecita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08935" y="3719593"/>
            <a:ext cx="3797085" cy="2821701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08935" y="380623"/>
            <a:ext cx="3797085" cy="2782403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1072" y="2201263"/>
            <a:ext cx="3889644" cy="292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568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3959" y="1318728"/>
            <a:ext cx="4351338" cy="4351338"/>
          </a:xfrm>
        </p:spPr>
      </p:pic>
    </p:spTree>
    <p:extLst>
      <p:ext uri="{BB962C8B-B14F-4D97-AF65-F5344CB8AC3E}">
        <p14:creationId xmlns:p14="http://schemas.microsoft.com/office/powerpoint/2010/main" xmlns="" val="147989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307</TotalTime>
  <Words>218</Words>
  <Application>Microsoft Office PowerPoint</Application>
  <PresentationFormat>Personalizzato</PresentationFormat>
  <Paragraphs>86</Paragraphs>
  <Slides>23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4" baseType="lpstr">
      <vt:lpstr>Office Theme</vt:lpstr>
      <vt:lpstr>CALABRIA  </vt:lpstr>
      <vt:lpstr>Confini:</vt:lpstr>
      <vt:lpstr>Capoluogo di regione: Catanzaro</vt:lpstr>
      <vt:lpstr>Diapositiva 4</vt:lpstr>
      <vt:lpstr>Principali Montagne:</vt:lpstr>
      <vt:lpstr>Principali Pianure:</vt:lpstr>
      <vt:lpstr>Principali Fiumi:</vt:lpstr>
      <vt:lpstr>Principali Laghi:</vt:lpstr>
      <vt:lpstr>Diapositiva 9</vt:lpstr>
      <vt:lpstr>ECONOMIA</vt:lpstr>
      <vt:lpstr>Lingue Parlate:</vt:lpstr>
      <vt:lpstr>Clima:</vt:lpstr>
      <vt:lpstr>Vie di Comunicazione:</vt:lpstr>
      <vt:lpstr>Turismo.</vt:lpstr>
      <vt:lpstr>Parchi Nazionali:</vt:lpstr>
      <vt:lpstr>Diapositiva 16</vt:lpstr>
      <vt:lpstr>Diapositiva 17</vt:lpstr>
      <vt:lpstr>Piatti tipici:</vt:lpstr>
      <vt:lpstr>Monumenti:</vt:lpstr>
      <vt:lpstr>Diapositiva 20</vt:lpstr>
      <vt:lpstr>Diapositiva 21</vt:lpstr>
      <vt:lpstr>Museo archeologico nazionale  di Reggio Calabria  Bronzi di Riace </vt:lpstr>
      <vt:lpstr>Diapositiva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CALABRIA  </dc:title>
  <dc:creator>Utente di Microsoft Office</dc:creator>
  <cp:lastModifiedBy>Angela</cp:lastModifiedBy>
  <cp:revision>41</cp:revision>
  <dcterms:created xsi:type="dcterms:W3CDTF">2016-05-13T15:59:31Z</dcterms:created>
  <dcterms:modified xsi:type="dcterms:W3CDTF">2016-06-15T20:47:27Z</dcterms:modified>
</cp:coreProperties>
</file>