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65" r:id="rId4"/>
    <p:sldId id="259" r:id="rId5"/>
    <p:sldId id="266" r:id="rId6"/>
    <p:sldId id="267" r:id="rId7"/>
    <p:sldId id="269" r:id="rId8"/>
    <p:sldId id="270" r:id="rId9"/>
    <p:sldId id="258" r:id="rId10"/>
    <p:sldId id="263" r:id="rId11"/>
    <p:sldId id="268" r:id="rId12"/>
    <p:sldId id="264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3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DISOCCUPAZIONE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20</c:v>
                </c:pt>
              </c:numCache>
            </c:numRef>
          </c:val>
        </c:ser>
        <c:dLbls/>
        <c:axId val="120554240"/>
        <c:axId val="120555776"/>
      </c:barChart>
      <c:stockChart>
        <c:ser>
          <c:idx val="1"/>
          <c:order val="1"/>
          <c:tx>
            <c:strRef>
              <c:f>Foglio1!$C$1</c:f>
              <c:strCache>
                <c:ptCount val="1"/>
                <c:pt idx="0">
                  <c:v>PRIMARIO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DISOCCUPAZIONE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SECONDARIO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DISOCCUPAZIONE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TERZIARIO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DISOCCUPAZIONE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DISOCCUPAZIONE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DISOCCUPAZIONE</c:v>
                </c:pt>
              </c:strCache>
            </c:strRef>
          </c:cat>
          <c:val>
            <c:numRef>
              <c:f>Foglio1!$F$2:$F$5</c:f>
              <c:numCache>
                <c:formatCode>General</c:formatCode>
                <c:ptCount val="4"/>
              </c:numCache>
            </c:numRef>
          </c:val>
        </c:ser>
        <c:dLbls/>
        <c:hiLowLines/>
        <c:upDownBars>
          <c:gapWidth val="150"/>
          <c:upBars/>
          <c:downBars/>
        </c:upDownBars>
        <c:axId val="120559104"/>
        <c:axId val="120557568"/>
      </c:stockChart>
      <c:catAx>
        <c:axId val="120554240"/>
        <c:scaling>
          <c:orientation val="minMax"/>
        </c:scaling>
        <c:axPos val="b"/>
        <c:numFmt formatCode="General" sourceLinked="1"/>
        <c:tickLblPos val="nextTo"/>
        <c:crossAx val="120555776"/>
        <c:crosses val="autoZero"/>
        <c:auto val="1"/>
        <c:lblAlgn val="ctr"/>
        <c:lblOffset val="100"/>
      </c:catAx>
      <c:valAx>
        <c:axId val="120555776"/>
        <c:scaling>
          <c:orientation val="minMax"/>
        </c:scaling>
        <c:axPos val="l"/>
        <c:majorGridlines/>
        <c:numFmt formatCode="General" sourceLinked="1"/>
        <c:tickLblPos val="nextTo"/>
        <c:crossAx val="120554240"/>
        <c:crosses val="autoZero"/>
        <c:crossBetween val="between"/>
      </c:valAx>
      <c:valAx>
        <c:axId val="120557568"/>
        <c:scaling>
          <c:orientation val="minMax"/>
        </c:scaling>
        <c:delete val="1"/>
        <c:axPos val="r"/>
        <c:numFmt formatCode="General" sourceLinked="1"/>
        <c:tickLblPos val="none"/>
        <c:crossAx val="120559104"/>
        <c:crosses val="max"/>
        <c:crossBetween val="between"/>
      </c:valAx>
      <c:catAx>
        <c:axId val="120559104"/>
        <c:scaling>
          <c:orientation val="minMax"/>
        </c:scaling>
        <c:delete val="1"/>
        <c:axPos val="b"/>
        <c:numFmt formatCode="General" sourceLinked="1"/>
        <c:tickLblPos val="none"/>
        <c:crossAx val="120557568"/>
        <c:crosses val="autoZero"/>
        <c:auto val="1"/>
        <c:lblAlgn val="ctr"/>
        <c:lblOffset val="100"/>
      </c:cat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11623-059D-4F0D-8010-29A9F053BE3F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886F1-1D31-411A-AA44-C90808A8ADD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9324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C046F6-CB18-43DB-A3A4-C31D129FF087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3D3481-67DD-4FA5-A21B-8E5088624BF4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comb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LA SARDEGNA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 rot="728286">
            <a:off x="3381106" y="1316145"/>
            <a:ext cx="532904" cy="372849"/>
          </a:xfrm>
        </p:spPr>
        <p:txBody>
          <a:bodyPr>
            <a:normAutofit fontScale="85000" lnSpcReduction="20000"/>
          </a:bodyPr>
          <a:lstStyle/>
          <a:p>
            <a:endParaRPr lang="it-IT" dirty="0"/>
          </a:p>
        </p:txBody>
      </p:sp>
      <p:pic>
        <p:nvPicPr>
          <p:cNvPr id="4" name="Immagine 3" descr="Sardeg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3083" y="1276762"/>
            <a:ext cx="4712813" cy="51765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Immagine 4" descr="stemma sardegn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509120"/>
            <a:ext cx="1455420" cy="2011680"/>
          </a:xfrm>
          <a:prstGeom prst="rect">
            <a:avLst/>
          </a:prstGeom>
        </p:spPr>
      </p:pic>
    </p:spTree>
  </p:cSld>
  <p:clrMapOvr>
    <a:masterClrMapping/>
  </p:clrMapOvr>
  <p:transition advTm="180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792087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ALLEVAMENTO E AGRICOLTURA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331236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it-IT" sz="4400" dirty="0" smtClean="0">
                <a:solidFill>
                  <a:schemeClr val="tx1"/>
                </a:solidFill>
                <a:latin typeface="AR JULIAN" pitchFamily="2" charset="0"/>
              </a:rPr>
              <a:t>Viene praticato l’allevamento di ovini e caprini</a:t>
            </a:r>
          </a:p>
          <a:p>
            <a:pPr algn="l">
              <a:buFont typeface="Arial" pitchFamily="34" charset="0"/>
              <a:buChar char="•"/>
            </a:pPr>
            <a:r>
              <a:rPr lang="it-IT" sz="4400" dirty="0" smtClean="0">
                <a:solidFill>
                  <a:schemeClr val="tx1"/>
                </a:solidFill>
                <a:latin typeface="AR JULIAN" pitchFamily="2" charset="0"/>
              </a:rPr>
              <a:t>l’agricoltura è di viti, ulivi, ortaggi </a:t>
            </a:r>
            <a:r>
              <a:rPr lang="it-IT" sz="4400" dirty="0" smtClean="0">
                <a:latin typeface="AR JULIAN" pitchFamily="2" charset="0"/>
              </a:rPr>
              <a:t>e frutta.</a:t>
            </a:r>
            <a:endParaRPr lang="it-IT" sz="4400" dirty="0" smtClean="0">
              <a:solidFill>
                <a:schemeClr val="tx1"/>
              </a:solidFill>
              <a:latin typeface="AR JULIAN" pitchFamily="2" charset="0"/>
            </a:endParaRP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</p:txBody>
      </p:sp>
    </p:spTree>
  </p:cSld>
  <p:clrMapOvr>
    <a:masterClrMapping/>
  </p:clrMapOvr>
  <p:transition advTm="207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/>
              <a:t/>
            </a:r>
            <a:br>
              <a:rPr lang="it-IT" sz="7200" dirty="0"/>
            </a:br>
            <a:r>
              <a:rPr lang="it-IT" sz="7200" dirty="0" smtClean="0"/>
              <a:t>SETTORE SECONDARIO:</a:t>
            </a:r>
            <a:br>
              <a:rPr lang="it-IT" sz="7200" dirty="0" smtClean="0"/>
            </a:br>
            <a:r>
              <a:rPr lang="it-IT" sz="7200" dirty="0" smtClean="0"/>
              <a:t>Industrie</a:t>
            </a:r>
            <a:endParaRPr lang="it-IT" sz="7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424256"/>
            <a:ext cx="8229600" cy="4389120"/>
          </a:xfrm>
        </p:spPr>
        <p:txBody>
          <a:bodyPr>
            <a:normAutofit/>
          </a:bodyPr>
          <a:lstStyle/>
          <a:p>
            <a:r>
              <a:rPr lang="it-IT" sz="4800" dirty="0" smtClean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Tessile</a:t>
            </a:r>
          </a:p>
          <a:p>
            <a:r>
              <a:rPr lang="it-IT" sz="4800" dirty="0" smtClean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Lavorazione del sughero</a:t>
            </a:r>
          </a:p>
          <a:p>
            <a:r>
              <a:rPr lang="it-IT" sz="4800" dirty="0" smtClean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Industrie petrolchimiche.</a:t>
            </a:r>
            <a:endParaRPr lang="it-IT" sz="4800" dirty="0">
              <a:solidFill>
                <a:schemeClr val="accent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advTm="198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980728"/>
          </a:xfrm>
        </p:spPr>
        <p:txBody>
          <a:bodyPr>
            <a:noAutofit/>
          </a:bodyPr>
          <a:lstStyle/>
          <a:p>
            <a:pPr algn="ctr"/>
            <a:r>
              <a:rPr lang="it-IT" sz="7200" dirty="0" smtClean="0"/>
              <a:t>SETTORE TERZIARIO:</a:t>
            </a:r>
            <a:endParaRPr lang="it-IT" sz="72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>
          <a:xfrm>
            <a:off x="611560" y="1556792"/>
            <a:ext cx="3275856" cy="4397072"/>
          </a:xfrm>
        </p:spPr>
        <p:txBody>
          <a:bodyPr>
            <a:noAutofit/>
          </a:bodyPr>
          <a:lstStyle/>
          <a:p>
            <a:r>
              <a:rPr lang="it-IT" sz="4400" dirty="0" smtClean="0">
                <a:solidFill>
                  <a:schemeClr val="accent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Rappresenta una delle maggiori risorse dell’isola nelle zone balneari e costiere</a:t>
            </a:r>
            <a:endParaRPr lang="it-IT" sz="4400" dirty="0">
              <a:solidFill>
                <a:schemeClr val="accent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Segnaposto contenuto 4" descr="vacanzesardegn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191000" cy="28041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CasellaDiTesto 5"/>
          <p:cNvSpPr txBox="1"/>
          <p:nvPr/>
        </p:nvSpPr>
        <p:spPr>
          <a:xfrm>
            <a:off x="3866456" y="145740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TURISMO</a:t>
            </a:r>
            <a:endParaRPr lang="it-IT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188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PARCHI NAZIONALI</a:t>
            </a:r>
            <a:endParaRPr lang="it-IT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Segnaposto contenuto 3" descr="parch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196752"/>
            <a:ext cx="5400600" cy="5400600"/>
          </a:xfrm>
        </p:spPr>
      </p:pic>
    </p:spTree>
  </p:cSld>
  <p:clrMapOvr>
    <a:masterClrMapping/>
  </p:clrMapOvr>
  <p:transition advTm="197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it-IT" sz="6600" dirty="0" smtClean="0">
                <a:solidFill>
                  <a:schemeClr val="accent1">
                    <a:lumMod val="50000"/>
                  </a:schemeClr>
                </a:solidFill>
              </a:rPr>
              <a:t>Piatti tipici </a:t>
            </a:r>
            <a:endParaRPr lang="it-IT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Segnaposto contenuto 3" descr="Pane_carasadu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1584176" cy="1468663"/>
          </a:xfrm>
        </p:spPr>
      </p:pic>
      <p:pic>
        <p:nvPicPr>
          <p:cNvPr id="1026" name="Picture 2" descr="C:\Users\utente\Downloads\UncookedFregu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00808"/>
            <a:ext cx="2448272" cy="2097258"/>
          </a:xfrm>
          <a:prstGeom prst="rect">
            <a:avLst/>
          </a:prstGeom>
          <a:noFill/>
        </p:spPr>
      </p:pic>
      <p:pic>
        <p:nvPicPr>
          <p:cNvPr id="1027" name="Picture 3" descr="C:\Users\utente\Downloads\Porcetto_sardo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77072"/>
            <a:ext cx="2736304" cy="1804605"/>
          </a:xfrm>
          <a:prstGeom prst="rect">
            <a:avLst/>
          </a:prstGeom>
          <a:noFill/>
        </p:spPr>
      </p:pic>
      <p:pic>
        <p:nvPicPr>
          <p:cNvPr id="1028" name="Picture 4" descr="C:\Users\utente\Downloads\Pardula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149080"/>
            <a:ext cx="3687365" cy="2091394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323528" y="3212976"/>
            <a:ext cx="151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Pane Carasau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012160" y="2276872"/>
            <a:ext cx="2806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Fregula</a:t>
            </a:r>
            <a:r>
              <a:rPr lang="it-IT" dirty="0" smtClean="0"/>
              <a:t>, Tipica pasta sarda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5877272"/>
            <a:ext cx="2714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Porceddu</a:t>
            </a:r>
            <a:r>
              <a:rPr lang="it-IT" dirty="0" smtClean="0"/>
              <a:t>, maialino sardo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769772" y="6237312"/>
            <a:ext cx="5374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 smtClean="0"/>
              <a:t>Casadinas</a:t>
            </a:r>
            <a:r>
              <a:rPr lang="it-IT" dirty="0" smtClean="0"/>
              <a:t> : dolce a base di formaggio fresco o ricotta</a:t>
            </a:r>
            <a:endParaRPr lang="it-IT" dirty="0"/>
          </a:p>
        </p:txBody>
      </p:sp>
    </p:spTree>
  </p:cSld>
  <p:clrMapOvr>
    <a:masterClrMapping/>
  </p:clrMapOvr>
  <p:transition advTm="200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Realizzato 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Toscano Alessandro</a:t>
            </a:r>
          </a:p>
          <a:p>
            <a:r>
              <a:rPr lang="it-IT" dirty="0" smtClean="0"/>
              <a:t>1 A</a:t>
            </a:r>
          </a:p>
          <a:p>
            <a:r>
              <a:rPr lang="it-IT" smtClean="0"/>
              <a:t>2015/2016</a:t>
            </a:r>
            <a:endParaRPr lang="it-IT"/>
          </a:p>
        </p:txBody>
      </p:sp>
    </p:spTree>
  </p:cSld>
  <p:clrMapOvr>
    <a:masterClrMapping/>
  </p:clrMapOvr>
  <p:transition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smtClean="0"/>
              <a:t>I CONFINI :</a:t>
            </a:r>
            <a:endParaRPr lang="it-IT" dirty="0"/>
          </a:p>
        </p:txBody>
      </p:sp>
      <p:pic>
        <p:nvPicPr>
          <p:cNvPr id="6" name="Segnaposto contenuto 5" descr="cartina fisic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412776"/>
            <a:ext cx="4238284" cy="5445224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427984" y="1556792"/>
            <a:ext cx="4716016" cy="5112568"/>
          </a:xfrm>
        </p:spPr>
        <p:txBody>
          <a:bodyPr>
            <a:normAutofit/>
          </a:bodyPr>
          <a:lstStyle/>
          <a:p>
            <a:r>
              <a:rPr lang="it-IT" sz="4000" dirty="0" smtClean="0"/>
              <a:t>N:col mar di </a:t>
            </a:r>
            <a:r>
              <a:rPr lang="it-IT" sz="4000" dirty="0"/>
              <a:t>S</a:t>
            </a:r>
            <a:r>
              <a:rPr lang="it-IT" sz="4000" dirty="0" smtClean="0"/>
              <a:t>ardegna</a:t>
            </a:r>
          </a:p>
          <a:p>
            <a:r>
              <a:rPr lang="it-IT" sz="4000" dirty="0" smtClean="0"/>
              <a:t>S:col Mar Mediterraneo</a:t>
            </a:r>
          </a:p>
          <a:p>
            <a:r>
              <a:rPr lang="it-IT" sz="4000" dirty="0" smtClean="0"/>
              <a:t>E:col Mar Tirreno</a:t>
            </a:r>
          </a:p>
          <a:p>
            <a:r>
              <a:rPr lang="it-IT" sz="4000" dirty="0" smtClean="0"/>
              <a:t>O:col Mar di Sardegna</a:t>
            </a:r>
            <a:endParaRPr lang="it-IT" sz="4000" dirty="0"/>
          </a:p>
        </p:txBody>
      </p:sp>
    </p:spTree>
  </p:cSld>
  <p:clrMapOvr>
    <a:masterClrMapping/>
  </p:clrMapOvr>
  <p:transition advTm="18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tente\Pictures\province sardegn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6504" cy="664569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6165304"/>
            <a:ext cx="53324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ccia circolare in giù 3"/>
          <p:cNvSpPr/>
          <p:nvPr/>
        </p:nvSpPr>
        <p:spPr>
          <a:xfrm rot="1928097">
            <a:off x="4112266" y="5404253"/>
            <a:ext cx="1327004" cy="4419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860032" y="1124744"/>
            <a:ext cx="4283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>
                <a:solidFill>
                  <a:srgbClr val="002060"/>
                </a:solidFill>
                <a:latin typeface="Algerian" pitchFamily="82" charset="0"/>
              </a:rPr>
              <a:t>La Sardegna è una regione a statuto speciale</a:t>
            </a:r>
            <a:endParaRPr lang="it-IT" sz="4800" dirty="0">
              <a:solidFill>
                <a:srgbClr val="00206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99792" y="0"/>
            <a:ext cx="3312368" cy="73833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TERRITORIO</a:t>
            </a:r>
            <a:endParaRPr lang="it-IT" dirty="0"/>
          </a:p>
        </p:txBody>
      </p:sp>
      <p:pic>
        <p:nvPicPr>
          <p:cNvPr id="4" name="Segnaposto contenuto 3" descr="territorio sardegn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764704"/>
            <a:ext cx="7776864" cy="609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83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montagne sardegn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4026783" cy="5445224"/>
          </a:xfrm>
        </p:spPr>
      </p:pic>
      <p:pic>
        <p:nvPicPr>
          <p:cNvPr id="2050" name="Picture 2" descr="C:\Users\utente\Pictures\dati geografic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692696"/>
            <a:ext cx="5076056" cy="6165304"/>
          </a:xfrm>
          <a:prstGeom prst="rect">
            <a:avLst/>
          </a:prstGeom>
          <a:noFill/>
        </p:spPr>
      </p:pic>
    </p:spTree>
  </p:cSld>
  <p:clrMapOvr>
    <a:masterClrMapping/>
  </p:clrMapOvr>
  <p:transition advTm="197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clim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93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772400" cy="1362456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Lingue parlate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it-IT" sz="3600" dirty="0" smtClean="0"/>
              <a:t> La lingua principalmente parlata è quella sarda </a:t>
            </a:r>
          </a:p>
          <a:p>
            <a:pPr>
              <a:buFont typeface="Arial" pitchFamily="34" charset="0"/>
              <a:buChar char="•"/>
            </a:pPr>
            <a:r>
              <a:rPr lang="it-IT" sz="3600" dirty="0" smtClean="0"/>
              <a:t>Due minoranze linguistiche sono rappresentate dal catalano e dal ligure delle isole di San Pietro e Sant’Antioco.</a:t>
            </a:r>
            <a:endParaRPr lang="it-IT" sz="3600" dirty="0"/>
          </a:p>
        </p:txBody>
      </p:sp>
    </p:spTree>
  </p:cSld>
  <p:clrMapOvr>
    <a:masterClrMapping/>
  </p:clrMapOvr>
  <p:transition advTm="189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vie di comunicazion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265772"/>
            <a:ext cx="7344816" cy="559222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115616" y="69269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 smtClean="0">
                <a:solidFill>
                  <a:schemeClr val="accent1">
                    <a:lumMod val="50000"/>
                  </a:schemeClr>
                </a:solidFill>
              </a:rPr>
              <a:t>Vie di comunicazi0ne</a:t>
            </a:r>
            <a:endParaRPr lang="it-IT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193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SETTORI ECONOMICI E FINANZIARI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91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810</TotalTime>
  <Words>130</Words>
  <Application>Microsoft Office PowerPoint</Application>
  <PresentationFormat>Presentazione su schermo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Equinozio</vt:lpstr>
      <vt:lpstr>LA SARDEGNA</vt:lpstr>
      <vt:lpstr>I CONFINI :</vt:lpstr>
      <vt:lpstr>Diapositiva 3</vt:lpstr>
      <vt:lpstr>TERRITORIO</vt:lpstr>
      <vt:lpstr>Diapositiva 5</vt:lpstr>
      <vt:lpstr>Diapositiva 6</vt:lpstr>
      <vt:lpstr>Lingue parlate</vt:lpstr>
      <vt:lpstr>Diapositiva 8</vt:lpstr>
      <vt:lpstr>SETTORI ECONOMICI E FINANZIARI</vt:lpstr>
      <vt:lpstr>ALLEVAMENTO E AGRICOLTURA</vt:lpstr>
      <vt:lpstr>  SETTORE SECONDARIO: Industrie</vt:lpstr>
      <vt:lpstr>SETTORE TERZIARIO:</vt:lpstr>
      <vt:lpstr>PARCHI NAZIONALI</vt:lpstr>
      <vt:lpstr>Piatti tipici </vt:lpstr>
      <vt:lpstr>Realizzato da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Angela</cp:lastModifiedBy>
  <cp:revision>57</cp:revision>
  <dcterms:created xsi:type="dcterms:W3CDTF">2016-04-20T14:18:58Z</dcterms:created>
  <dcterms:modified xsi:type="dcterms:W3CDTF">2016-06-15T20:54:20Z</dcterms:modified>
</cp:coreProperties>
</file>