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9" r:id="rId2"/>
    <p:sldId id="261" r:id="rId3"/>
    <p:sldId id="257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3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7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-570" y="-102"/>
      </p:cViewPr>
      <p:guideLst>
        <p:guide orient="horz" pos="2160"/>
        <p:guide orient="horz" pos="415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9193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7801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6246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4257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1069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1584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2773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2687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84922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6023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3598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076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35000">
              <a:srgbClr val="00B050"/>
            </a:gs>
            <a:gs pos="100000">
              <a:srgbClr val="00B05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600" dirty="0"/>
              <a:t>UMBRIA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7141" y="2395498"/>
            <a:ext cx="4457717" cy="307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17256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74000">
              <a:schemeClr val="bg1"/>
            </a:gs>
            <a:gs pos="83000">
              <a:schemeClr val="bg1"/>
            </a:gs>
            <a:gs pos="100000">
              <a:schemeClr val="accent6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vie di comunicazione</a:t>
            </a: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7187" y="1656810"/>
            <a:ext cx="4386753" cy="49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4234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74000">
              <a:srgbClr val="92D050"/>
            </a:gs>
            <a:gs pos="8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Parchi nazionali</a:t>
            </a:r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83106" y="1798204"/>
            <a:ext cx="4246494" cy="4499726"/>
          </a:xfrm>
        </p:spPr>
      </p:pic>
    </p:spTree>
    <p:extLst>
      <p:ext uri="{BB962C8B-B14F-4D97-AF65-F5344CB8AC3E}">
        <p14:creationId xmlns:p14="http://schemas.microsoft.com/office/powerpoint/2010/main" xmlns="" val="1658346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74000">
              <a:srgbClr val="FEFE7E"/>
            </a:gs>
            <a:gs pos="8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Economia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08535804"/>
              </p:ext>
            </p:extLst>
          </p:nvPr>
        </p:nvGraphicFramePr>
        <p:xfrm>
          <a:off x="1143000" y="2057400"/>
          <a:ext cx="987266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0888">
                  <a:extLst>
                    <a:ext uri="{9D8B030D-6E8A-4147-A177-3AD203B41FA5}">
                      <a16:colId xmlns="" xmlns:a16="http://schemas.microsoft.com/office/drawing/2014/main" val="2166933355"/>
                    </a:ext>
                  </a:extLst>
                </a:gridCol>
                <a:gridCol w="3290888">
                  <a:extLst>
                    <a:ext uri="{9D8B030D-6E8A-4147-A177-3AD203B41FA5}">
                      <a16:colId xmlns="" xmlns:a16="http://schemas.microsoft.com/office/drawing/2014/main" val="3766239218"/>
                    </a:ext>
                  </a:extLst>
                </a:gridCol>
                <a:gridCol w="3290888">
                  <a:extLst>
                    <a:ext uri="{9D8B030D-6E8A-4147-A177-3AD203B41FA5}">
                      <a16:colId xmlns="" xmlns:a16="http://schemas.microsoft.com/office/drawing/2014/main" val="8463826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Settore primario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Settore secondario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Settore</a:t>
                      </a:r>
                      <a:r>
                        <a:rPr lang="it-IT" baseline="0" dirty="0"/>
                        <a:t> terziario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65929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Agricoltura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Industria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Turismo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34292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Artigianato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2891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3148695"/>
                  </a:ext>
                </a:extLst>
              </a:tr>
            </a:tbl>
          </a:graphicData>
        </a:graphic>
      </p:graphicFrame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172" y="3801618"/>
            <a:ext cx="3877056" cy="252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1396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74000">
              <a:schemeClr val="accent1">
                <a:lumMod val="75000"/>
              </a:schemeClr>
            </a:gs>
            <a:gs pos="8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TURISMO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710690"/>
            <a:ext cx="2960370" cy="3947160"/>
          </a:xfr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699384"/>
            <a:ext cx="4510088" cy="337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4360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771">
              <a:srgbClr val="FFC000"/>
            </a:gs>
            <a:gs pos="24790">
              <a:srgbClr val="FFFF00"/>
            </a:gs>
            <a:gs pos="0">
              <a:schemeClr val="accent3">
                <a:lumMod val="60000"/>
                <a:lumOff val="4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83000">
              <a:schemeClr val="accent3">
                <a:lumMod val="20000"/>
                <a:lumOff val="80000"/>
              </a:schemeClr>
            </a:gs>
            <a:gs pos="100000">
              <a:schemeClr val="accent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8712" y="249947"/>
            <a:ext cx="7581446" cy="661737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dirty="0">
                <a:solidFill>
                  <a:srgbClr val="FF0000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BELLEZZE ARTISTICHE E LUOGHI DI CULTO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143000" y="1238865"/>
            <a:ext cx="9872871" cy="4857135"/>
          </a:xfrm>
        </p:spPr>
        <p:txBody>
          <a:bodyPr/>
          <a:lstStyle/>
          <a:p>
            <a:pPr marL="45720" indent="0">
              <a:buNone/>
            </a:pPr>
            <a:r>
              <a:rPr lang="it-IT" dirty="0"/>
              <a:t>L’Umbria è la terra di San Francesco e di Santa Chiara e patrimonio di tesori storici e artistici.</a:t>
            </a:r>
          </a:p>
          <a:p>
            <a:pPr marL="45720" indent="0">
              <a:buNone/>
            </a:pPr>
            <a:r>
              <a:rPr lang="it-IT" dirty="0"/>
              <a:t>A Perugia troviamo la Fontana Maggiore , il Palazzo dei Priori e la Cattedrale gotica.</a:t>
            </a:r>
          </a:p>
          <a:p>
            <a:pPr marL="45720" indent="0">
              <a:buNone/>
            </a:pPr>
            <a:r>
              <a:rPr lang="it-IT" dirty="0"/>
              <a:t>Assisi è sede della basilica San Francesco d’Assisi, decorata da affreschi di Giotto e Cimabue.</a:t>
            </a:r>
          </a:p>
          <a:p>
            <a:pPr marL="45720" indent="0">
              <a:buNone/>
            </a:pPr>
            <a:r>
              <a:rPr lang="it-IT" dirty="0"/>
              <a:t>Spoleto conserva monumenti classici , edifici religiosi  e architetture romaniche e gotiche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915" y="3667432"/>
            <a:ext cx="8596105" cy="23030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3654" y="3797270"/>
            <a:ext cx="2309564" cy="1725874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9621" y="4473575"/>
            <a:ext cx="2152650" cy="2124075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5764" y="4120564"/>
            <a:ext cx="2628900" cy="1743075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259" y="4227436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4964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74000">
              <a:schemeClr val="bg1"/>
            </a:gs>
            <a:gs pos="83000">
              <a:schemeClr val="accent2">
                <a:lumMod val="40000"/>
                <a:lumOff val="6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PIATTI TIPICI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Frittelle di San Giuseppe</a:t>
            </a:r>
          </a:p>
          <a:p>
            <a:r>
              <a:rPr lang="it-IT" dirty="0"/>
              <a:t>Spaghetti al tartufo</a:t>
            </a:r>
          </a:p>
          <a:p>
            <a:r>
              <a:rPr lang="it-IT" dirty="0"/>
              <a:t>Strangozzi al ragù</a:t>
            </a:r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810" y="1588561"/>
            <a:ext cx="2960370" cy="2220278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070" y="3972878"/>
            <a:ext cx="2830829" cy="2123122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1057" y="3808839"/>
            <a:ext cx="2554814" cy="255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3214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3000" y="1965960"/>
            <a:ext cx="9872871" cy="146304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it-IT" sz="9600" dirty="0">
                <a:latin typeface="AR BLANCA" panose="02000000000000000000" pitchFamily="2" charset="0"/>
              </a:rPr>
              <a:t>FINE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829799" y="5951319"/>
            <a:ext cx="2069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Lucida Calligraphy" panose="03010101010101010101" pitchFamily="66" charset="0"/>
              </a:rPr>
              <a:t>CHIARA SCUTO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623280" y="3987384"/>
            <a:ext cx="7180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Anno scolastico: 2015/16. Classe 1</a:t>
            </a:r>
            <a:r>
              <a:rPr lang="it-IT" sz="3600" baseline="30000" dirty="0" smtClean="0"/>
              <a:t>^</a:t>
            </a:r>
            <a:r>
              <a:rPr lang="it-IT" sz="3600" dirty="0" smtClean="0"/>
              <a:t> A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xmlns="" val="3548446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34000">
              <a:srgbClr val="FFFF00"/>
            </a:gs>
            <a:gs pos="64594">
              <a:schemeClr val="accent4">
                <a:lumMod val="40000"/>
                <a:lumOff val="60000"/>
              </a:schemeClr>
            </a:gs>
            <a:gs pos="58000">
              <a:schemeClr val="accent4">
                <a:lumMod val="60000"/>
                <a:lumOff val="40000"/>
              </a:schemeClr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529590"/>
            <a:ext cx="9875520" cy="1356360"/>
          </a:xfrm>
        </p:spPr>
        <p:txBody>
          <a:bodyPr/>
          <a:lstStyle/>
          <a:p>
            <a:pPr algn="ctr"/>
            <a:r>
              <a:rPr lang="it-IT" dirty="0"/>
              <a:t>CONFINI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7220" y="1588770"/>
            <a:ext cx="4003334" cy="46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9260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bg1"/>
            </a:gs>
            <a:gs pos="83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89070" y="2057400"/>
            <a:ext cx="3829050" cy="4544713"/>
          </a:xfrm>
          <a:prstGeom prst="rect">
            <a:avLst/>
          </a:prstGeom>
        </p:spPr>
      </p:pic>
      <p:sp>
        <p:nvSpPr>
          <p:cNvPr id="9" name="Titolo 1"/>
          <p:cNvSpPr txBox="1">
            <a:spLocks/>
          </p:cNvSpPr>
          <p:nvPr/>
        </p:nvSpPr>
        <p:spPr>
          <a:xfrm>
            <a:off x="332934" y="430530"/>
            <a:ext cx="6479346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dirty="0"/>
              <a:t>CAPOLUOGO DI REGIONE: PERUGIA</a:t>
            </a:r>
          </a:p>
          <a:p>
            <a:r>
              <a:rPr lang="it-IT" sz="2800" dirty="0"/>
              <a:t>PROVINCE:TERNI</a:t>
            </a:r>
          </a:p>
        </p:txBody>
      </p:sp>
    </p:spTree>
    <p:extLst>
      <p:ext uri="{BB962C8B-B14F-4D97-AF65-F5344CB8AC3E}">
        <p14:creationId xmlns:p14="http://schemas.microsoft.com/office/powerpoint/2010/main" xmlns="" val="1929142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38922">
              <a:schemeClr val="bg1">
                <a:lumMod val="85000"/>
              </a:schemeClr>
            </a:gs>
            <a:gs pos="23014">
              <a:srgbClr val="FFFF0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332934" y="430530"/>
            <a:ext cx="6479346" cy="4301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ALTRE CITTA’ IMPORTANTI: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i="1" dirty="0"/>
              <a:t>AMELIA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i="1" dirty="0"/>
              <a:t>ASSISI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i="1" dirty="0"/>
              <a:t>FOLIGNO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i="1" dirty="0"/>
              <a:t>GUBBIO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i="1" dirty="0"/>
              <a:t>ORVIETO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i="1" dirty="0"/>
              <a:t>SPOLETO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i="1" dirty="0"/>
              <a:t>TODI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80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80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712" y="1576018"/>
            <a:ext cx="3557588" cy="4405682"/>
          </a:xfrm>
          <a:prstGeom prst="rect">
            <a:avLst/>
          </a:prstGeom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967835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36">
              <a:schemeClr val="bg1">
                <a:lumMod val="95000"/>
              </a:schemeClr>
            </a:gs>
            <a:gs pos="0">
              <a:schemeClr val="tx2">
                <a:lumMod val="50000"/>
              </a:schemeClr>
            </a:gs>
            <a:gs pos="74000">
              <a:srgbClr val="92D050"/>
            </a:gs>
            <a:gs pos="83000">
              <a:schemeClr val="bg1"/>
            </a:gs>
            <a:gs pos="7075">
              <a:schemeClr val="bg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332934" y="430530"/>
            <a:ext cx="6479346" cy="2015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MORFOLOGIA DEL TERRITORIO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80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280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950" y="898207"/>
            <a:ext cx="5671185" cy="567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803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74000">
              <a:schemeClr val="bg1">
                <a:lumMod val="85000"/>
              </a:schemeClr>
            </a:gs>
            <a:gs pos="83000">
              <a:schemeClr val="bg1">
                <a:lumMod val="75000"/>
              </a:schemeClr>
            </a:gs>
            <a:gs pos="30118">
              <a:schemeClr val="tx1">
                <a:lumMod val="50000"/>
                <a:lumOff val="50000"/>
              </a:schemeClr>
            </a:gs>
            <a:gs pos="100000">
              <a:schemeClr val="bg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030" y="472440"/>
            <a:ext cx="6709410" cy="3825240"/>
          </a:xfrm>
        </p:spPr>
        <p:txBody>
          <a:bodyPr/>
          <a:lstStyle/>
          <a:p>
            <a:r>
              <a:rPr lang="it-IT" dirty="0"/>
              <a:t>LE  MONTAGNE IN UMBRIA</a:t>
            </a:r>
            <a:br>
              <a:rPr lang="it-IT" dirty="0"/>
            </a:br>
            <a:r>
              <a:rPr lang="it-IT" i="1" dirty="0"/>
              <a:t>VETTORE</a:t>
            </a:r>
            <a:br>
              <a:rPr lang="it-IT" i="1" dirty="0"/>
            </a:br>
            <a:r>
              <a:rPr lang="it-IT" i="1" dirty="0"/>
              <a:t>STREGA</a:t>
            </a:r>
            <a:br>
              <a:rPr lang="it-IT" i="1" dirty="0"/>
            </a:br>
            <a:r>
              <a:rPr lang="it-IT" i="1" dirty="0"/>
              <a:t>MAJELLA</a:t>
            </a:r>
            <a:br>
              <a:rPr lang="it-IT" i="1" dirty="0"/>
            </a:br>
            <a:r>
              <a:rPr lang="it-IT" i="1" dirty="0"/>
              <a:t>CORNO GRANDE</a:t>
            </a:r>
            <a:br>
              <a:rPr lang="it-IT" i="1" dirty="0"/>
            </a:br>
            <a:r>
              <a:rPr lang="it-IT" i="1" dirty="0"/>
              <a:t>… …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58626" y="3429000"/>
            <a:ext cx="6851291" cy="27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4595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567">
              <a:schemeClr val="accent2">
                <a:lumMod val="20000"/>
                <a:lumOff val="80000"/>
              </a:schemeClr>
            </a:gs>
            <a:gs pos="22126">
              <a:schemeClr val="accent1">
                <a:lumMod val="20000"/>
                <a:lumOff val="80000"/>
              </a:schemeClr>
            </a:gs>
            <a:gs pos="0">
              <a:schemeClr val="accent4">
                <a:lumMod val="20000"/>
                <a:lumOff val="80000"/>
              </a:schemeClr>
            </a:gs>
            <a:gs pos="74000">
              <a:schemeClr val="accent3">
                <a:lumMod val="20000"/>
                <a:lumOff val="80000"/>
              </a:schemeClr>
            </a:gs>
            <a:gs pos="83000">
              <a:schemeClr val="accent4">
                <a:lumMod val="20000"/>
                <a:lumOff val="8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4091940" cy="5905500"/>
          </a:xfrm>
        </p:spPr>
        <p:txBody>
          <a:bodyPr>
            <a:normAutofit fontScale="90000"/>
          </a:bodyPr>
          <a:lstStyle/>
          <a:p>
            <a:r>
              <a:rPr lang="it-IT" dirty="0"/>
              <a:t>I FIUMI</a:t>
            </a:r>
            <a:br>
              <a:rPr lang="it-IT" dirty="0"/>
            </a:br>
            <a:r>
              <a:rPr lang="it-IT" i="1" dirty="0"/>
              <a:t>TEVERE</a:t>
            </a:r>
            <a:br>
              <a:rPr lang="it-IT" i="1" dirty="0"/>
            </a:br>
            <a:r>
              <a:rPr lang="it-IT" i="1" dirty="0"/>
              <a:t>NERA </a:t>
            </a:r>
            <a:br>
              <a:rPr lang="it-IT" i="1" dirty="0"/>
            </a:br>
            <a:r>
              <a:rPr lang="it-IT" i="1" dirty="0"/>
              <a:t>PAGLIA</a:t>
            </a:r>
            <a:br>
              <a:rPr lang="it-IT" i="1" dirty="0"/>
            </a:br>
            <a:r>
              <a:rPr lang="it-IT" i="1" dirty="0"/>
              <a:t>CHIASCIO</a:t>
            </a:r>
            <a:br>
              <a:rPr lang="it-IT" i="1" dirty="0"/>
            </a:br>
            <a:r>
              <a:rPr lang="it-IT" i="1" dirty="0"/>
              <a:t>TOPINO</a:t>
            </a:r>
            <a:br>
              <a:rPr lang="it-IT" i="1" dirty="0"/>
            </a:br>
            <a:r>
              <a:rPr lang="it-IT" i="1" dirty="0"/>
              <a:t>NESTORE</a:t>
            </a:r>
            <a:br>
              <a:rPr lang="it-IT" i="1" dirty="0"/>
            </a:br>
            <a:r>
              <a:rPr lang="it-IT" i="1" dirty="0"/>
              <a:t>CORNO</a:t>
            </a:r>
            <a:br>
              <a:rPr lang="it-IT" i="1" dirty="0"/>
            </a:br>
            <a:r>
              <a:rPr lang="it-IT" i="1" dirty="0"/>
              <a:t>VELINO</a:t>
            </a:r>
            <a:br>
              <a:rPr lang="it-IT" i="1" dirty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81374" y="344328"/>
            <a:ext cx="2208848" cy="2208848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6448" y="2778918"/>
            <a:ext cx="2208848" cy="220884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8630" y="2166461"/>
            <a:ext cx="2525078" cy="252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0547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74000">
              <a:srgbClr val="00B0F0"/>
            </a:gs>
            <a:gs pos="83000">
              <a:schemeClr val="accent4">
                <a:lumMod val="40000"/>
                <a:lumOff val="60000"/>
              </a:schemeClr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5474970" cy="2533650"/>
          </a:xfrm>
        </p:spPr>
        <p:txBody>
          <a:bodyPr/>
          <a:lstStyle/>
          <a:p>
            <a:r>
              <a:rPr lang="it-IT" dirty="0"/>
              <a:t>LAGO TRASIMENO</a:t>
            </a:r>
            <a:br>
              <a:rPr lang="it-IT" dirty="0"/>
            </a:b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Superficie</a:t>
            </a:r>
            <a:r>
              <a:rPr lang="it-IT" sz="2800" dirty="0"/>
              <a:t> 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128 km</a:t>
            </a:r>
            <a:r>
              <a:rPr lang="it-IT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, il</a:t>
            </a:r>
            <a:b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lago più esteso dell’Italia</a:t>
            </a:r>
            <a:b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centrale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82100" y="2113644"/>
            <a:ext cx="5533549" cy="366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6789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74000">
              <a:srgbClr val="00B050"/>
            </a:gs>
            <a:gs pos="83000">
              <a:srgbClr val="FFFF0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5234940" cy="4911090"/>
          </a:xfrm>
        </p:spPr>
        <p:txBody>
          <a:bodyPr>
            <a:normAutofit fontScale="90000"/>
          </a:bodyPr>
          <a:lstStyle/>
          <a:p>
            <a:r>
              <a:rPr lang="it-IT" sz="5300" dirty="0"/>
              <a:t>CLIMA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non avendo sbocchi sul mare, il clima è mitigato dai venti del Tirreno; solo nelle zone montuose le temperature sono rigide per diversi mesi dell’anno</a:t>
            </a: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3429000"/>
            <a:ext cx="5699760" cy="304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3973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ACC63D00-1EE0-4159-BF5A-6FF02000B7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144</Words>
  <Application>Microsoft Office PowerPoint</Application>
  <PresentationFormat>Personalizzato</PresentationFormat>
  <Paragraphs>42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Base</vt:lpstr>
      <vt:lpstr>UMBRIA</vt:lpstr>
      <vt:lpstr>CONFINI</vt:lpstr>
      <vt:lpstr>Diapositiva 3</vt:lpstr>
      <vt:lpstr>Diapositiva 4</vt:lpstr>
      <vt:lpstr>Diapositiva 5</vt:lpstr>
      <vt:lpstr>LE  MONTAGNE IN UMBRIA VETTORE STREGA MAJELLA CORNO GRANDE … …</vt:lpstr>
      <vt:lpstr>I FIUMI TEVERE NERA  PAGLIA CHIASCIO TOPINO NESTORE CORNO VELINO  </vt:lpstr>
      <vt:lpstr>LAGO TRASIMENO Superficie 128 km2, il lago più esteso dell’Italia centrale</vt:lpstr>
      <vt:lpstr>CLIMA non avendo sbocchi sul mare, il clima è mitigato dai venti del Tirreno; solo nelle zone montuose le temperature sono rigide per diversi mesi dell’anno</vt:lpstr>
      <vt:lpstr>Le vie di comunicazione</vt:lpstr>
      <vt:lpstr>Parchi nazionali</vt:lpstr>
      <vt:lpstr>Economia</vt:lpstr>
      <vt:lpstr>TURISMO</vt:lpstr>
      <vt:lpstr>BELLEZZE ARTISTICHE E LUOGHI DI CULTO</vt:lpstr>
      <vt:lpstr>PIATTI TIPICI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UMBRIA</dc:title>
  <dc:creator>salvatore patane</dc:creator>
  <cp:lastModifiedBy>Angela</cp:lastModifiedBy>
  <cp:revision>24</cp:revision>
  <dcterms:created xsi:type="dcterms:W3CDTF">2016-04-25T18:41:22Z</dcterms:created>
  <dcterms:modified xsi:type="dcterms:W3CDTF">2016-06-15T20:58:41Z</dcterms:modified>
</cp:coreProperties>
</file>